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Lst>
  <p:sldSz cy="6858000" cx="12192000"/>
  <p:notesSz cx="6858000" cy="9144000"/>
  <p:embeddedFontLst>
    <p:embeddedFont>
      <p:font typeface="Play"/>
      <p:regular r:id="rId49"/>
      <p:bold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1" roundtripDataSignature="AMtx7mhpICC6UVr7WFrVZ0jtgTYw4MP3Z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544CF7A-43DC-410D-B25E-8A1D7C37BE59}">
  <a:tblStyle styleId="{A544CF7A-43DC-410D-B25E-8A1D7C37BE5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45E6488-F057-40AE-A1ED-B738610364B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font" Target="fonts/Play-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customschemas.google.com/relationships/presentationmetadata" Target="metadata"/><Relationship Id="rId50" Type="http://schemas.openxmlformats.org/officeDocument/2006/relationships/font" Target="fonts/Play-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PH"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0b5657915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0b56579158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g30b56579158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 name="Google Shape;19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fa51166a29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fa51166a29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g2fa51166a29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1" name="Google Shape;21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6" name="Google Shape;22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 name="Google Shape;23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 name="Google Shape;260;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 name="Google Shape;266;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 name="Google Shape;272;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 name="Google Shape;285;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 name="Google Shape;297;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8" name="Google Shape;298;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3" name="Google Shape;303;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9" name="Google Shape;309;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 name="Google Shape;315;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1" name="Google Shape;321;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 name="Google Shape;327;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8" name="Google Shape;328;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3" name="Google Shape;333;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4" name="Google Shape;334;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 name="Google Shape;339;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2" name="Google Shape;352;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9" name="Google Shape;359;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0" name="Google Shape;360;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6" name="Google Shape;366;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7" name="Google Shape;367;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 name="Google Shape;373;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4" name="Google Shape;374;p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 name="Google Shape;380;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1" name="Google Shape;381;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7" name="Google Shape;387;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8" name="Google Shape;388;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7" name="Google Shape;39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8" name="Google Shape;398;p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 name="Google Shape;404;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5" name="Google Shape;405;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0b5bcf08f0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1" name="Google Shape;411;g30b5bcf08f0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g30b5bcf08f0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spTree>
      <p:nvGrpSpPr>
        <p:cNvPr id="19" name="Shape 19"/>
        <p:cNvGrpSpPr/>
        <p:nvPr/>
      </p:nvGrpSpPr>
      <p:grpSpPr>
        <a:xfrm>
          <a:off x="0" y="0"/>
          <a:ext cx="0" cy="0"/>
          <a:chOff x="0" y="0"/>
          <a:chExt cx="0" cy="0"/>
        </a:xfrm>
      </p:grpSpPr>
      <p:sp>
        <p:nvSpPr>
          <p:cNvPr id="20" name="Google Shape;20;p43"/>
          <p:cNvSpPr txBox="1"/>
          <p:nvPr>
            <p:ph type="ctrTitle"/>
          </p:nvPr>
        </p:nvSpPr>
        <p:spPr>
          <a:xfrm>
            <a:off x="457200" y="1070901"/>
            <a:ext cx="11265407" cy="1499616"/>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4400"/>
              <a:buFont typeface="Play"/>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43"/>
          <p:cNvSpPr/>
          <p:nvPr>
            <p:ph idx="2" type="pic"/>
          </p:nvPr>
        </p:nvSpPr>
        <p:spPr>
          <a:xfrm>
            <a:off x="448055" y="3103684"/>
            <a:ext cx="11274551" cy="3287971"/>
          </a:xfrm>
          <a:prstGeom prst="rect">
            <a:avLst/>
          </a:prstGeom>
          <a:solidFill>
            <a:schemeClr val="accent2"/>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9" name="Shape 69"/>
        <p:cNvGrpSpPr/>
        <p:nvPr/>
      </p:nvGrpSpPr>
      <p:grpSpPr>
        <a:xfrm>
          <a:off x="0" y="0"/>
          <a:ext cx="0" cy="0"/>
          <a:chOff x="0" y="0"/>
          <a:chExt cx="0" cy="0"/>
        </a:xfrm>
      </p:grpSpPr>
      <p:sp>
        <p:nvSpPr>
          <p:cNvPr id="70" name="Google Shape;70;p52"/>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52"/>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72" name="Google Shape;72;p5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5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5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5" name="Shape 75"/>
        <p:cNvGrpSpPr/>
        <p:nvPr/>
      </p:nvGrpSpPr>
      <p:grpSpPr>
        <a:xfrm>
          <a:off x="0" y="0"/>
          <a:ext cx="0" cy="0"/>
          <a:chOff x="0" y="0"/>
          <a:chExt cx="0" cy="0"/>
        </a:xfrm>
      </p:grpSpPr>
      <p:sp>
        <p:nvSpPr>
          <p:cNvPr id="76" name="Google Shape;76;p5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53"/>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53"/>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5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5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2" name="Shape 82"/>
        <p:cNvGrpSpPr/>
        <p:nvPr/>
      </p:nvGrpSpPr>
      <p:grpSpPr>
        <a:xfrm>
          <a:off x="0" y="0"/>
          <a:ext cx="0" cy="0"/>
          <a:chOff x="0" y="0"/>
          <a:chExt cx="0" cy="0"/>
        </a:xfrm>
      </p:grpSpPr>
      <p:sp>
        <p:nvSpPr>
          <p:cNvPr id="83" name="Google Shape;83;p54"/>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54"/>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5" name="Google Shape;85;p54"/>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54"/>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7" name="Google Shape;87;p54"/>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8" name="Google Shape;88;p5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5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5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1" name="Shape 91"/>
        <p:cNvGrpSpPr/>
        <p:nvPr/>
      </p:nvGrpSpPr>
      <p:grpSpPr>
        <a:xfrm>
          <a:off x="0" y="0"/>
          <a:ext cx="0" cy="0"/>
          <a:chOff x="0" y="0"/>
          <a:chExt cx="0" cy="0"/>
        </a:xfrm>
      </p:grpSpPr>
      <p:sp>
        <p:nvSpPr>
          <p:cNvPr id="92" name="Google Shape;92;p5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5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5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5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6" name="Shape 96"/>
        <p:cNvGrpSpPr/>
        <p:nvPr/>
      </p:nvGrpSpPr>
      <p:grpSpPr>
        <a:xfrm>
          <a:off x="0" y="0"/>
          <a:ext cx="0" cy="0"/>
          <a:chOff x="0" y="0"/>
          <a:chExt cx="0" cy="0"/>
        </a:xfrm>
      </p:grpSpPr>
      <p:sp>
        <p:nvSpPr>
          <p:cNvPr id="97" name="Google Shape;97;p5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5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5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0" name="Shape 100"/>
        <p:cNvGrpSpPr/>
        <p:nvPr/>
      </p:nvGrpSpPr>
      <p:grpSpPr>
        <a:xfrm>
          <a:off x="0" y="0"/>
          <a:ext cx="0" cy="0"/>
          <a:chOff x="0" y="0"/>
          <a:chExt cx="0" cy="0"/>
        </a:xfrm>
      </p:grpSpPr>
      <p:sp>
        <p:nvSpPr>
          <p:cNvPr id="101" name="Google Shape;101;p5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57"/>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03" name="Google Shape;103;p57"/>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04" name="Google Shape;104;p5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5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5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7" name="Shape 107"/>
        <p:cNvGrpSpPr/>
        <p:nvPr/>
      </p:nvGrpSpPr>
      <p:grpSpPr>
        <a:xfrm>
          <a:off x="0" y="0"/>
          <a:ext cx="0" cy="0"/>
          <a:chOff x="0" y="0"/>
          <a:chExt cx="0" cy="0"/>
        </a:xfrm>
      </p:grpSpPr>
      <p:sp>
        <p:nvSpPr>
          <p:cNvPr id="108" name="Google Shape;108;p5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9" name="Google Shape;109;p58"/>
          <p:cNvSpPr/>
          <p:nvPr>
            <p:ph idx="2" type="pic"/>
          </p:nvPr>
        </p:nvSpPr>
        <p:spPr>
          <a:xfrm>
            <a:off x="5183188" y="987425"/>
            <a:ext cx="6172200" cy="4873625"/>
          </a:xfrm>
          <a:prstGeom prst="rect">
            <a:avLst/>
          </a:prstGeom>
          <a:noFill/>
          <a:ln>
            <a:noFill/>
          </a:ln>
        </p:spPr>
      </p:sp>
      <p:sp>
        <p:nvSpPr>
          <p:cNvPr id="110" name="Google Shape;110;p5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11" name="Google Shape;111;p5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5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5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4" name="Shape 114"/>
        <p:cNvGrpSpPr/>
        <p:nvPr/>
      </p:nvGrpSpPr>
      <p:grpSpPr>
        <a:xfrm>
          <a:off x="0" y="0"/>
          <a:ext cx="0" cy="0"/>
          <a:chOff x="0" y="0"/>
          <a:chExt cx="0" cy="0"/>
        </a:xfrm>
      </p:grpSpPr>
      <p:sp>
        <p:nvSpPr>
          <p:cNvPr id="115" name="Google Shape;115;p5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6" name="Google Shape;116;p59"/>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7" name="Google Shape;117;p5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5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5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0" name="Shape 120"/>
        <p:cNvGrpSpPr/>
        <p:nvPr/>
      </p:nvGrpSpPr>
      <p:grpSpPr>
        <a:xfrm>
          <a:off x="0" y="0"/>
          <a:ext cx="0" cy="0"/>
          <a:chOff x="0" y="0"/>
          <a:chExt cx="0" cy="0"/>
        </a:xfrm>
      </p:grpSpPr>
      <p:sp>
        <p:nvSpPr>
          <p:cNvPr id="121" name="Google Shape;121;p60"/>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60"/>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3" name="Google Shape;123;p6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4" name="Google Shape;124;p6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6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22" name="Shape 22"/>
        <p:cNvGrpSpPr/>
        <p:nvPr/>
      </p:nvGrpSpPr>
      <p:grpSpPr>
        <a:xfrm>
          <a:off x="0" y="0"/>
          <a:ext cx="0" cy="0"/>
          <a:chOff x="0" y="0"/>
          <a:chExt cx="0" cy="0"/>
        </a:xfrm>
      </p:grpSpPr>
      <p:sp>
        <p:nvSpPr>
          <p:cNvPr id="23" name="Google Shape;23;p44"/>
          <p:cNvSpPr txBox="1"/>
          <p:nvPr>
            <p:ph type="title"/>
          </p:nvPr>
        </p:nvSpPr>
        <p:spPr>
          <a:xfrm>
            <a:off x="457200" y="640079"/>
            <a:ext cx="3657600" cy="2100851"/>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4400"/>
              <a:buFont typeface="Play"/>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44"/>
          <p:cNvSpPr txBox="1"/>
          <p:nvPr>
            <p:ph idx="1" type="body"/>
          </p:nvPr>
        </p:nvSpPr>
        <p:spPr>
          <a:xfrm>
            <a:off x="457201" y="2862470"/>
            <a:ext cx="3657600" cy="351089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800"/>
              <a:buNone/>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44"/>
          <p:cNvSpPr/>
          <p:nvPr>
            <p:ph idx="2" type="pic"/>
          </p:nvPr>
        </p:nvSpPr>
        <p:spPr>
          <a:xfrm>
            <a:off x="4242815" y="640080"/>
            <a:ext cx="7491984" cy="5751576"/>
          </a:xfrm>
          <a:prstGeom prst="rect">
            <a:avLst/>
          </a:prstGeom>
          <a:solidFill>
            <a:schemeClr val="accent2"/>
          </a:solidFill>
          <a:ln>
            <a:noFill/>
          </a:ln>
        </p:spPr>
      </p:sp>
      <p:sp>
        <p:nvSpPr>
          <p:cNvPr id="26" name="Google Shape;26;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4"/>
          <p:cNvSpPr txBox="1"/>
          <p:nvPr>
            <p:ph idx="12" type="sldNum"/>
          </p:nvPr>
        </p:nvSpPr>
        <p:spPr>
          <a:xfrm>
            <a:off x="10682289" y="6423914"/>
            <a:ext cx="105251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bottom">
  <p:cSld name="Introduction bottom">
    <p:spTree>
      <p:nvGrpSpPr>
        <p:cNvPr id="29" name="Shape 29"/>
        <p:cNvGrpSpPr/>
        <p:nvPr/>
      </p:nvGrpSpPr>
      <p:grpSpPr>
        <a:xfrm>
          <a:off x="0" y="0"/>
          <a:ext cx="0" cy="0"/>
          <a:chOff x="0" y="0"/>
          <a:chExt cx="0" cy="0"/>
        </a:xfrm>
      </p:grpSpPr>
      <p:sp>
        <p:nvSpPr>
          <p:cNvPr id="30" name="Google Shape;30;p45"/>
          <p:cNvSpPr txBox="1"/>
          <p:nvPr>
            <p:ph type="title"/>
          </p:nvPr>
        </p:nvSpPr>
        <p:spPr>
          <a:xfrm>
            <a:off x="457200" y="2878091"/>
            <a:ext cx="3729789" cy="3440485"/>
          </a:xfrm>
          <a:prstGeom prst="rect">
            <a:avLst/>
          </a:prstGeom>
          <a:noFill/>
          <a:ln>
            <a:noFill/>
          </a:ln>
        </p:spPr>
        <p:txBody>
          <a:bodyPr anchorCtr="0" anchor="ctr" bIns="182875" lIns="91425" spcFirstLastPara="1" rIns="91425" wrap="square" tIns="182875">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5"/>
          <p:cNvSpPr/>
          <p:nvPr>
            <p:ph idx="2" type="pic"/>
          </p:nvPr>
        </p:nvSpPr>
        <p:spPr>
          <a:xfrm>
            <a:off x="457200" y="670560"/>
            <a:ext cx="11267440" cy="2139696"/>
          </a:xfrm>
          <a:prstGeom prst="rect">
            <a:avLst/>
          </a:prstGeom>
          <a:solidFill>
            <a:schemeClr val="accent2"/>
          </a:solidFill>
          <a:ln>
            <a:noFill/>
          </a:ln>
        </p:spPr>
      </p:sp>
      <p:sp>
        <p:nvSpPr>
          <p:cNvPr id="32" name="Google Shape;32;p45"/>
          <p:cNvSpPr txBox="1"/>
          <p:nvPr>
            <p:ph idx="1" type="body"/>
          </p:nvPr>
        </p:nvSpPr>
        <p:spPr>
          <a:xfrm>
            <a:off x="4305827" y="2878091"/>
            <a:ext cx="7418813" cy="3440485"/>
          </a:xfrm>
          <a:prstGeom prst="rect">
            <a:avLst/>
          </a:prstGeom>
          <a:noFill/>
          <a:ln>
            <a:noFill/>
          </a:ln>
        </p:spPr>
        <p:txBody>
          <a:bodyPr anchorCtr="0" anchor="ctr" bIns="45700" lIns="91425" spcFirstLastPara="1" rIns="91425" wrap="square" tIns="45700">
            <a:normAutofit/>
          </a:bodyPr>
          <a:lstStyle>
            <a:lvl1pPr indent="-406400" lvl="0" marL="457200" algn="l">
              <a:lnSpc>
                <a:spcPct val="90000"/>
              </a:lnSpc>
              <a:spcBef>
                <a:spcPts val="1000"/>
              </a:spcBef>
              <a:spcAft>
                <a:spcPts val="0"/>
              </a:spcAft>
              <a:buClr>
                <a:schemeClr val="dk1"/>
              </a:buClr>
              <a:buSzPts val="2800"/>
              <a:buFont typeface="Arial"/>
              <a:buChar char="•"/>
              <a:defRPr/>
            </a:lvl1pPr>
            <a:lvl2pPr indent="-381000" lvl="1" marL="914400" algn="l">
              <a:lnSpc>
                <a:spcPct val="90000"/>
              </a:lnSpc>
              <a:spcBef>
                <a:spcPts val="500"/>
              </a:spcBef>
              <a:spcAft>
                <a:spcPts val="0"/>
              </a:spcAft>
              <a:buClr>
                <a:schemeClr val="dk1"/>
              </a:buClr>
              <a:buSzPts val="2400"/>
              <a:buFont typeface="Arial"/>
              <a:buChar char="•"/>
              <a:defRPr/>
            </a:lvl2pPr>
            <a:lvl3pPr indent="-355600" lvl="2" marL="1371600" algn="l">
              <a:lnSpc>
                <a:spcPct val="90000"/>
              </a:lnSpc>
              <a:spcBef>
                <a:spcPts val="500"/>
              </a:spcBef>
              <a:spcAft>
                <a:spcPts val="0"/>
              </a:spcAft>
              <a:buClr>
                <a:schemeClr val="dk1"/>
              </a:buClr>
              <a:buSzPts val="2000"/>
              <a:buFont typeface="Arial"/>
              <a:buChar char="•"/>
              <a:defRPr/>
            </a:lvl3pPr>
            <a:lvl4pPr indent="-342900" lvl="3" marL="1828800" algn="l">
              <a:lnSpc>
                <a:spcPct val="90000"/>
              </a:lnSpc>
              <a:spcBef>
                <a:spcPts val="500"/>
              </a:spcBef>
              <a:spcAft>
                <a:spcPts val="0"/>
              </a:spcAft>
              <a:buClr>
                <a:schemeClr val="dk1"/>
              </a:buClr>
              <a:buSzPts val="1800"/>
              <a:buFont typeface="Arial"/>
              <a:buChar char="•"/>
              <a:defRPr/>
            </a:lvl4pPr>
            <a:lvl5pPr indent="-342900" lvl="4" marL="2286000" algn="l">
              <a:lnSpc>
                <a:spcPct val="90000"/>
              </a:lnSpc>
              <a:spcBef>
                <a:spcPts val="500"/>
              </a:spcBef>
              <a:spcAft>
                <a:spcPts val="0"/>
              </a:spcAft>
              <a:buClr>
                <a:schemeClr val="dk1"/>
              </a:buClr>
              <a:buSzPts val="1800"/>
              <a:buFont typeface="Arial"/>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5"/>
          <p:cNvSpPr txBox="1"/>
          <p:nvPr>
            <p:ph idx="12" type="sldNum"/>
          </p:nvPr>
        </p:nvSpPr>
        <p:spPr>
          <a:xfrm>
            <a:off x="10672130" y="6423914"/>
            <a:ext cx="105251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extLst>
    <p:ext uri="{DCECCB84-F9BA-43D5-87BE-67443E8EF086}">
      <p15:sldGuideLst>
        <p15:guide id="1" orient="horz">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ubtitle">
  <p:cSld name="Title + subtitle">
    <p:spTree>
      <p:nvGrpSpPr>
        <p:cNvPr id="36" name="Shape 36"/>
        <p:cNvGrpSpPr/>
        <p:nvPr/>
      </p:nvGrpSpPr>
      <p:grpSpPr>
        <a:xfrm>
          <a:off x="0" y="0"/>
          <a:ext cx="0" cy="0"/>
          <a:chOff x="0" y="0"/>
          <a:chExt cx="0" cy="0"/>
        </a:xfrm>
      </p:grpSpPr>
      <p:sp>
        <p:nvSpPr>
          <p:cNvPr id="37" name="Google Shape;37;p46"/>
          <p:cNvSpPr txBox="1"/>
          <p:nvPr>
            <p:ph type="ctrTitle"/>
          </p:nvPr>
        </p:nvSpPr>
        <p:spPr>
          <a:xfrm>
            <a:off x="1524000" y="1143000"/>
            <a:ext cx="9144000" cy="258572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4000"/>
              <a:buFont typeface="Play"/>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46"/>
          <p:cNvSpPr txBox="1"/>
          <p:nvPr>
            <p:ph idx="1" type="subTitle"/>
          </p:nvPr>
        </p:nvSpPr>
        <p:spPr>
          <a:xfrm>
            <a:off x="1524000" y="3799840"/>
            <a:ext cx="9144000" cy="2052320"/>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chemeClr val="dk1"/>
              </a:buClr>
              <a:buSzPts val="1800"/>
              <a:buNone/>
              <a:defRPr sz="18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1">
  <p:cSld name="Two Content 1">
    <p:spTree>
      <p:nvGrpSpPr>
        <p:cNvPr id="39" name="Shape 39"/>
        <p:cNvGrpSpPr/>
        <p:nvPr/>
      </p:nvGrpSpPr>
      <p:grpSpPr>
        <a:xfrm>
          <a:off x="0" y="0"/>
          <a:ext cx="0" cy="0"/>
          <a:chOff x="0" y="0"/>
          <a:chExt cx="0" cy="0"/>
        </a:xfrm>
      </p:grpSpPr>
      <p:sp>
        <p:nvSpPr>
          <p:cNvPr id="40" name="Google Shape;40;p47"/>
          <p:cNvSpPr txBox="1"/>
          <p:nvPr>
            <p:ph type="title"/>
          </p:nvPr>
        </p:nvSpPr>
        <p:spPr>
          <a:xfrm>
            <a:off x="457200" y="690880"/>
            <a:ext cx="11267440" cy="11430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400"/>
              <a:buFont typeface="Play"/>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47"/>
          <p:cNvSpPr txBox="1"/>
          <p:nvPr>
            <p:ph idx="1" type="body"/>
          </p:nvPr>
        </p:nvSpPr>
        <p:spPr>
          <a:xfrm>
            <a:off x="457200" y="2187362"/>
            <a:ext cx="3657600" cy="363304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Font typeface="Play"/>
              <a:buAutoNum type="arabicPeriod"/>
              <a:defRPr sz="1800"/>
            </a:lvl1pPr>
            <a:lvl2pPr indent="-342900" lvl="1" marL="914400" algn="l">
              <a:lnSpc>
                <a:spcPct val="90000"/>
              </a:lnSpc>
              <a:spcBef>
                <a:spcPts val="500"/>
              </a:spcBef>
              <a:spcAft>
                <a:spcPts val="0"/>
              </a:spcAft>
              <a:buClr>
                <a:schemeClr val="dk1"/>
              </a:buClr>
              <a:buSzPts val="1800"/>
              <a:buFont typeface="Play"/>
              <a:buAutoNum type="alphaLcPeriod"/>
              <a:defRPr sz="1800"/>
            </a:lvl2pPr>
            <a:lvl3pPr indent="-342900" lvl="2" marL="1371600" algn="l">
              <a:lnSpc>
                <a:spcPct val="90000"/>
              </a:lnSpc>
              <a:spcBef>
                <a:spcPts val="500"/>
              </a:spcBef>
              <a:spcAft>
                <a:spcPts val="0"/>
              </a:spcAft>
              <a:buClr>
                <a:schemeClr val="dk1"/>
              </a:buClr>
              <a:buSzPts val="1800"/>
              <a:buFont typeface="Play"/>
              <a:buAutoNum type="arabicPeriod"/>
              <a:defRPr sz="1800"/>
            </a:lvl3pPr>
            <a:lvl4pPr indent="-342900" lvl="3" marL="1828800" algn="l">
              <a:lnSpc>
                <a:spcPct val="90000"/>
              </a:lnSpc>
              <a:spcBef>
                <a:spcPts val="500"/>
              </a:spcBef>
              <a:spcAft>
                <a:spcPts val="0"/>
              </a:spcAft>
              <a:buClr>
                <a:schemeClr val="dk1"/>
              </a:buClr>
              <a:buSzPts val="1800"/>
              <a:buFont typeface="Play"/>
              <a:buAutoNum type="alphaLcParenR"/>
              <a:defRPr sz="1800"/>
            </a:lvl4pPr>
            <a:lvl5pPr indent="-342900" lvl="4" marL="2286000" algn="l">
              <a:lnSpc>
                <a:spcPct val="90000"/>
              </a:lnSpc>
              <a:spcBef>
                <a:spcPts val="500"/>
              </a:spcBef>
              <a:spcAft>
                <a:spcPts val="0"/>
              </a:spcAft>
              <a:buClr>
                <a:schemeClr val="dk1"/>
              </a:buClr>
              <a:buSzPts val="1800"/>
              <a:buFont typeface="Play"/>
              <a:buAutoNum type="romanLcPeriod"/>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47"/>
          <p:cNvSpPr txBox="1"/>
          <p:nvPr>
            <p:ph idx="2" type="body"/>
          </p:nvPr>
        </p:nvSpPr>
        <p:spPr>
          <a:xfrm>
            <a:off x="4282437" y="2187361"/>
            <a:ext cx="7442203" cy="36330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sz="1800"/>
            </a:lvl1pPr>
            <a:lvl2pPr indent="-342900" lvl="1" marL="914400" algn="l">
              <a:lnSpc>
                <a:spcPct val="90000"/>
              </a:lnSpc>
              <a:spcBef>
                <a:spcPts val="500"/>
              </a:spcBef>
              <a:spcAft>
                <a:spcPts val="0"/>
              </a:spcAft>
              <a:buClr>
                <a:schemeClr val="dk1"/>
              </a:buClr>
              <a:buSzPts val="1800"/>
              <a:buChar char="•"/>
              <a:defRPr sz="1800"/>
            </a:lvl2pPr>
            <a:lvl3pPr indent="-342900" lvl="2" marL="1371600" algn="l">
              <a:lnSpc>
                <a:spcPct val="90000"/>
              </a:lnSpc>
              <a:spcBef>
                <a:spcPts val="500"/>
              </a:spcBef>
              <a:spcAft>
                <a:spcPts val="0"/>
              </a:spcAft>
              <a:buClr>
                <a:schemeClr val="dk1"/>
              </a:buClr>
              <a:buSzPts val="1800"/>
              <a:buChar char="•"/>
              <a:defRPr sz="1800"/>
            </a:lvl3pPr>
            <a:lvl4pPr indent="-342900" lvl="3" marL="1828800" algn="l">
              <a:lnSpc>
                <a:spcPct val="90000"/>
              </a:lnSpc>
              <a:spcBef>
                <a:spcPts val="500"/>
              </a:spcBef>
              <a:spcAft>
                <a:spcPts val="0"/>
              </a:spcAft>
              <a:buClr>
                <a:schemeClr val="dk1"/>
              </a:buClr>
              <a:buSzPts val="1800"/>
              <a:buChar char="•"/>
              <a:defRPr sz="1800"/>
            </a:lvl4pPr>
            <a:lvl5pPr indent="-342900" lvl="4" marL="2286000" algn="l">
              <a:lnSpc>
                <a:spcPct val="90000"/>
              </a:lnSpc>
              <a:spcBef>
                <a:spcPts val="500"/>
              </a:spcBef>
              <a:spcAft>
                <a:spcPts val="0"/>
              </a:spcAft>
              <a:buClr>
                <a:schemeClr val="dk1"/>
              </a:buClr>
              <a:buSzPts val="1800"/>
              <a:buChar char="•"/>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47"/>
          <p:cNvSpPr txBox="1"/>
          <p:nvPr>
            <p:ph idx="11" type="ftr"/>
          </p:nvPr>
        </p:nvSpPr>
        <p:spPr>
          <a:xfrm>
            <a:off x="457200" y="6423914"/>
            <a:ext cx="7041202"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47"/>
          <p:cNvSpPr txBox="1"/>
          <p:nvPr>
            <p:ph idx="12" type="sldNum"/>
          </p:nvPr>
        </p:nvSpPr>
        <p:spPr>
          <a:xfrm>
            <a:off x="10558300" y="6423914"/>
            <a:ext cx="116634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table">
  <p:cSld name="Content + table">
    <p:spTree>
      <p:nvGrpSpPr>
        <p:cNvPr id="46" name="Shape 46"/>
        <p:cNvGrpSpPr/>
        <p:nvPr/>
      </p:nvGrpSpPr>
      <p:grpSpPr>
        <a:xfrm>
          <a:off x="0" y="0"/>
          <a:ext cx="0" cy="0"/>
          <a:chOff x="0" y="0"/>
          <a:chExt cx="0" cy="0"/>
        </a:xfrm>
      </p:grpSpPr>
      <p:sp>
        <p:nvSpPr>
          <p:cNvPr id="47" name="Google Shape;47;p48"/>
          <p:cNvSpPr txBox="1"/>
          <p:nvPr>
            <p:ph type="title"/>
          </p:nvPr>
        </p:nvSpPr>
        <p:spPr>
          <a:xfrm>
            <a:off x="447040" y="725444"/>
            <a:ext cx="11277600" cy="1044253"/>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48"/>
          <p:cNvSpPr txBox="1"/>
          <p:nvPr>
            <p:ph idx="1" type="body"/>
          </p:nvPr>
        </p:nvSpPr>
        <p:spPr>
          <a:xfrm>
            <a:off x="457200" y="2245360"/>
            <a:ext cx="3342640" cy="399288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800"/>
              <a:buNone/>
              <a:defRPr/>
            </a:lvl1pPr>
            <a:lvl2pPr indent="-228600" lvl="1" marL="914400" algn="l">
              <a:lnSpc>
                <a:spcPct val="90000"/>
              </a:lnSpc>
              <a:spcBef>
                <a:spcPts val="500"/>
              </a:spcBef>
              <a:spcAft>
                <a:spcPts val="0"/>
              </a:spcAft>
              <a:buClr>
                <a:schemeClr val="dk1"/>
              </a:buClr>
              <a:buSzPts val="2400"/>
              <a:buNone/>
              <a:defRPr/>
            </a:lvl2pPr>
            <a:lvl3pPr indent="-228600" lvl="2" marL="1371600" algn="l">
              <a:lnSpc>
                <a:spcPct val="90000"/>
              </a:lnSpc>
              <a:spcBef>
                <a:spcPts val="500"/>
              </a:spcBef>
              <a:spcAft>
                <a:spcPts val="0"/>
              </a:spcAft>
              <a:buClr>
                <a:schemeClr val="dk1"/>
              </a:buClr>
              <a:buSzPts val="2000"/>
              <a:buNone/>
              <a:defRPr/>
            </a:lvl3pPr>
            <a:lvl4pPr indent="-228600" lvl="3" marL="1828800" algn="l">
              <a:lnSpc>
                <a:spcPct val="90000"/>
              </a:lnSpc>
              <a:spcBef>
                <a:spcPts val="500"/>
              </a:spcBef>
              <a:spcAft>
                <a:spcPts val="0"/>
              </a:spcAft>
              <a:buClr>
                <a:schemeClr val="dk1"/>
              </a:buClr>
              <a:buSzPts val="1800"/>
              <a:buNone/>
              <a:defRPr/>
            </a:lvl4pPr>
            <a:lvl5pPr indent="-228600" lvl="4" marL="2286000" algn="l">
              <a:lnSpc>
                <a:spcPct val="9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9" name="Google Shape;49;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48"/>
          <p:cNvSpPr txBox="1"/>
          <p:nvPr>
            <p:ph idx="12" type="sldNum"/>
          </p:nvPr>
        </p:nvSpPr>
        <p:spPr>
          <a:xfrm>
            <a:off x="10682290" y="6423914"/>
            <a:ext cx="105251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p:cSld name="Table">
    <p:spTree>
      <p:nvGrpSpPr>
        <p:cNvPr id="52" name="Shape 52"/>
        <p:cNvGrpSpPr/>
        <p:nvPr/>
      </p:nvGrpSpPr>
      <p:grpSpPr>
        <a:xfrm>
          <a:off x="0" y="0"/>
          <a:ext cx="0" cy="0"/>
          <a:chOff x="0" y="0"/>
          <a:chExt cx="0" cy="0"/>
        </a:xfrm>
      </p:grpSpPr>
      <p:sp>
        <p:nvSpPr>
          <p:cNvPr id="53" name="Google Shape;53;p49"/>
          <p:cNvSpPr txBox="1"/>
          <p:nvPr>
            <p:ph type="title"/>
          </p:nvPr>
        </p:nvSpPr>
        <p:spPr>
          <a:xfrm>
            <a:off x="457199" y="705124"/>
            <a:ext cx="11272649" cy="1062716"/>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4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4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49"/>
          <p:cNvSpPr txBox="1"/>
          <p:nvPr>
            <p:ph idx="12" type="sldNum"/>
          </p:nvPr>
        </p:nvSpPr>
        <p:spPr>
          <a:xfrm>
            <a:off x="10558300" y="6423914"/>
            <a:ext cx="1171548"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7" name="Shape 57"/>
        <p:cNvGrpSpPr/>
        <p:nvPr/>
      </p:nvGrpSpPr>
      <p:grpSpPr>
        <a:xfrm>
          <a:off x="0" y="0"/>
          <a:ext cx="0" cy="0"/>
          <a:chOff x="0" y="0"/>
          <a:chExt cx="0" cy="0"/>
        </a:xfrm>
      </p:grpSpPr>
      <p:sp>
        <p:nvSpPr>
          <p:cNvPr id="58" name="Google Shape;58;p50"/>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5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60" name="Google Shape;60;p5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5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5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5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5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5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5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2.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57575"/>
                </a:solidFill>
                <a:latin typeface="Arial"/>
                <a:ea typeface="Arial"/>
                <a:cs typeface="Arial"/>
                <a:sym typeface="Arial"/>
              </a:defRPr>
            </a:lvl1pPr>
            <a:lvl2pPr indent="0" lvl="1" marL="0" marR="0" rtl="0" algn="r">
              <a:spcBef>
                <a:spcPts val="0"/>
              </a:spcBef>
              <a:buNone/>
              <a:defRPr b="0" i="0" sz="1200" u="none" cap="none" strike="noStrike">
                <a:solidFill>
                  <a:srgbClr val="757575"/>
                </a:solidFill>
                <a:latin typeface="Arial"/>
                <a:ea typeface="Arial"/>
                <a:cs typeface="Arial"/>
                <a:sym typeface="Arial"/>
              </a:defRPr>
            </a:lvl2pPr>
            <a:lvl3pPr indent="0" lvl="2" marL="0" marR="0" rtl="0" algn="r">
              <a:spcBef>
                <a:spcPts val="0"/>
              </a:spcBef>
              <a:buNone/>
              <a:defRPr b="0" i="0" sz="1200" u="none" cap="none" strike="noStrike">
                <a:solidFill>
                  <a:srgbClr val="757575"/>
                </a:solidFill>
                <a:latin typeface="Arial"/>
                <a:ea typeface="Arial"/>
                <a:cs typeface="Arial"/>
                <a:sym typeface="Arial"/>
              </a:defRPr>
            </a:lvl3pPr>
            <a:lvl4pPr indent="0" lvl="3" marL="0" marR="0" rtl="0" algn="r">
              <a:spcBef>
                <a:spcPts val="0"/>
              </a:spcBef>
              <a:buNone/>
              <a:defRPr b="0" i="0" sz="1200" u="none" cap="none" strike="noStrike">
                <a:solidFill>
                  <a:srgbClr val="757575"/>
                </a:solidFill>
                <a:latin typeface="Arial"/>
                <a:ea typeface="Arial"/>
                <a:cs typeface="Arial"/>
                <a:sym typeface="Arial"/>
              </a:defRPr>
            </a:lvl4pPr>
            <a:lvl5pPr indent="0" lvl="4" marL="0" marR="0" rtl="0" algn="r">
              <a:spcBef>
                <a:spcPts val="0"/>
              </a:spcBef>
              <a:buNone/>
              <a:defRPr b="0" i="0" sz="1200" u="none" cap="none" strike="noStrike">
                <a:solidFill>
                  <a:srgbClr val="757575"/>
                </a:solidFill>
                <a:latin typeface="Arial"/>
                <a:ea typeface="Arial"/>
                <a:cs typeface="Arial"/>
                <a:sym typeface="Arial"/>
              </a:defRPr>
            </a:lvl5pPr>
            <a:lvl6pPr indent="0" lvl="5" marL="0" marR="0" rtl="0" algn="r">
              <a:spcBef>
                <a:spcPts val="0"/>
              </a:spcBef>
              <a:buNone/>
              <a:defRPr b="0" i="0" sz="1200" u="none" cap="none" strike="noStrike">
                <a:solidFill>
                  <a:srgbClr val="757575"/>
                </a:solidFill>
                <a:latin typeface="Arial"/>
                <a:ea typeface="Arial"/>
                <a:cs typeface="Arial"/>
                <a:sym typeface="Arial"/>
              </a:defRPr>
            </a:lvl6pPr>
            <a:lvl7pPr indent="0" lvl="6" marL="0" marR="0" rtl="0" algn="r">
              <a:spcBef>
                <a:spcPts val="0"/>
              </a:spcBef>
              <a:buNone/>
              <a:defRPr b="0" i="0" sz="1200" u="none" cap="none" strike="noStrike">
                <a:solidFill>
                  <a:srgbClr val="757575"/>
                </a:solidFill>
                <a:latin typeface="Arial"/>
                <a:ea typeface="Arial"/>
                <a:cs typeface="Arial"/>
                <a:sym typeface="Arial"/>
              </a:defRPr>
            </a:lvl7pPr>
            <a:lvl8pPr indent="0" lvl="7" marL="0" marR="0" rtl="0" algn="r">
              <a:spcBef>
                <a:spcPts val="0"/>
              </a:spcBef>
              <a:buNone/>
              <a:defRPr b="0" i="0" sz="1200" u="none" cap="none" strike="noStrike">
                <a:solidFill>
                  <a:srgbClr val="757575"/>
                </a:solidFill>
                <a:latin typeface="Arial"/>
                <a:ea typeface="Arial"/>
                <a:cs typeface="Arial"/>
                <a:sym typeface="Arial"/>
              </a:defRPr>
            </a:lvl8pPr>
            <a:lvl9pPr indent="0" lvl="8" marL="0" marR="0" rtl="0" algn="r">
              <a:spcBef>
                <a:spcPts val="0"/>
              </a:spcBef>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PH"/>
              <a:t>‹#›</a:t>
            </a:fld>
            <a:endParaRPr/>
          </a:p>
        </p:txBody>
      </p:sp>
      <p:grpSp>
        <p:nvGrpSpPr>
          <p:cNvPr id="15" name="Google Shape;15;p42"/>
          <p:cNvGrpSpPr/>
          <p:nvPr/>
        </p:nvGrpSpPr>
        <p:grpSpPr>
          <a:xfrm>
            <a:off x="428696" y="482137"/>
            <a:ext cx="11301155" cy="81191"/>
            <a:chOff x="428696" y="482137"/>
            <a:chExt cx="11301155" cy="81191"/>
          </a:xfrm>
        </p:grpSpPr>
        <p:sp>
          <p:nvSpPr>
            <p:cNvPr id="16" name="Google Shape;16;p42"/>
            <p:cNvSpPr/>
            <p:nvPr/>
          </p:nvSpPr>
          <p:spPr>
            <a:xfrm flipH="1" rot="10800000">
              <a:off x="428696" y="482137"/>
              <a:ext cx="3703321" cy="8119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7" name="Google Shape;17;p42"/>
            <p:cNvSpPr/>
            <p:nvPr/>
          </p:nvSpPr>
          <p:spPr>
            <a:xfrm flipH="1" rot="10800000">
              <a:off x="4235926" y="482137"/>
              <a:ext cx="3703321" cy="8119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8" name="Google Shape;18;p42"/>
            <p:cNvSpPr/>
            <p:nvPr/>
          </p:nvSpPr>
          <p:spPr>
            <a:xfrm flipH="1" rot="10800000">
              <a:off x="8026530" y="482137"/>
              <a:ext cx="3703321" cy="8119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 Id="rId3" Type="http://schemas.openxmlformats.org/officeDocument/2006/relationships/image" Target="../media/image7.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1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9.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 Id="rId3" Type="http://schemas.openxmlformats.org/officeDocument/2006/relationships/image" Target="../media/image11.jpg"/><Relationship Id="rId4" Type="http://schemas.openxmlformats.org/officeDocument/2006/relationships/image" Target="../media/image14.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image" Target="../media/image1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 Id="rId3"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g30b56579158_0_0"/>
          <p:cNvSpPr txBox="1"/>
          <p:nvPr>
            <p:ph type="ctrTitle"/>
          </p:nvPr>
        </p:nvSpPr>
        <p:spPr>
          <a:xfrm>
            <a:off x="463350" y="2861951"/>
            <a:ext cx="11265300" cy="1499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PH"/>
              <a:t>PAALALA SA MGA INSTRUKTOR:</a:t>
            </a:r>
            <a:endParaRPr/>
          </a:p>
          <a:p>
            <a:pPr indent="0" lvl="0" marL="0" rtl="0" algn="l">
              <a:spcBef>
                <a:spcPts val="0"/>
              </a:spcBef>
              <a:spcAft>
                <a:spcPts val="0"/>
              </a:spcAft>
              <a:buNone/>
            </a:pPr>
            <a:r>
              <a:t/>
            </a:r>
            <a:endParaRPr/>
          </a:p>
          <a:p>
            <a:pPr indent="0" lvl="0" marL="0" rtl="0" algn="l">
              <a:spcBef>
                <a:spcPts val="0"/>
              </a:spcBef>
              <a:spcAft>
                <a:spcPts val="0"/>
              </a:spcAft>
              <a:buNone/>
            </a:pPr>
            <a:r>
              <a:rPr lang="en-PH"/>
              <a:t>BASAHIN MUNA ANG TEKSTONG “KALAGAYAN NG MANGGAGAWANG PILIPINO: OKTUBRE 2024” BAGO GAMITIN ANG PRESENTATION NA ITO.</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9"/>
          <p:cNvSpPr txBox="1"/>
          <p:nvPr>
            <p:ph idx="1" type="body"/>
          </p:nvPr>
        </p:nvSpPr>
        <p:spPr>
          <a:xfrm>
            <a:off x="407203" y="746760"/>
            <a:ext cx="10433400" cy="399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PH"/>
              <a:t>Tuluy-tuloy na magiging bansot ang tunay na halaga ng sahod sa harap ng barat at minsanang umento sa sahod.</a:t>
            </a:r>
            <a:endParaRPr/>
          </a:p>
        </p:txBody>
      </p:sp>
      <p:graphicFrame>
        <p:nvGraphicFramePr>
          <p:cNvPr id="194" name="Google Shape;194;p9"/>
          <p:cNvGraphicFramePr/>
          <p:nvPr/>
        </p:nvGraphicFramePr>
        <p:xfrm>
          <a:off x="1189025" y="1755820"/>
          <a:ext cx="3000000" cy="3000000"/>
        </p:xfrm>
        <a:graphic>
          <a:graphicData uri="http://schemas.openxmlformats.org/drawingml/2006/table">
            <a:tbl>
              <a:tblPr>
                <a:noFill/>
                <a:tableStyleId>{A544CF7A-43DC-410D-B25E-8A1D7C37BE59}</a:tableStyleId>
              </a:tblPr>
              <a:tblGrid>
                <a:gridCol w="1610950"/>
                <a:gridCol w="2375600"/>
                <a:gridCol w="1593275"/>
                <a:gridCol w="1541775"/>
                <a:gridCol w="1373350"/>
                <a:gridCol w="1319025"/>
              </a:tblGrid>
              <a:tr h="555050">
                <a:tc row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REHIYON</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row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CONSUMER PRICE INDEX (August 2024)</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grid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DI-AGRIKULTURAL (PhP)</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grid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AGRIKULTURAL (PhP)</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630025">
                <a:tc vMerge="1"/>
                <a:tc vMerge="1"/>
                <a:tc>
                  <a:txBody>
                    <a:bodyPr/>
                    <a:lstStyle/>
                    <a:p>
                      <a:pPr indent="0" lvl="0" marL="0" marR="0" rtl="0" algn="just">
                        <a:lnSpc>
                          <a:spcPct val="115000"/>
                        </a:lnSpc>
                        <a:spcBef>
                          <a:spcPts val="0"/>
                        </a:spcBef>
                        <a:spcAft>
                          <a:spcPts val="0"/>
                        </a:spcAft>
                        <a:buNone/>
                      </a:pPr>
                      <a:r>
                        <a:rPr b="1" lang="en-PH" sz="2000" u="none" cap="none" strike="noStrike">
                          <a:latin typeface="Arial"/>
                          <a:ea typeface="Arial"/>
                          <a:cs typeface="Arial"/>
                          <a:sym typeface="Arial"/>
                        </a:rPr>
                        <a:t>Nominal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000" u="none" cap="none" strike="noStrike">
                          <a:solidFill>
                            <a:srgbClr val="000000"/>
                          </a:solidFill>
                          <a:latin typeface="Arial"/>
                          <a:ea typeface="Arial"/>
                          <a:cs typeface="Arial"/>
                          <a:sym typeface="Arial"/>
                        </a:rPr>
                        <a:t>Real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b="1" lang="en-PH" sz="2000" u="none" cap="none" strike="noStrike">
                          <a:latin typeface="Arial"/>
                          <a:ea typeface="Arial"/>
                          <a:cs typeface="Arial"/>
                          <a:sym typeface="Arial"/>
                        </a:rPr>
                        <a:t>Nominal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000" u="none" cap="none" strike="noStrike">
                          <a:solidFill>
                            <a:srgbClr val="000000"/>
                          </a:solidFill>
                          <a:latin typeface="Arial"/>
                          <a:ea typeface="Arial"/>
                          <a:cs typeface="Arial"/>
                          <a:sym typeface="Arial"/>
                        </a:rPr>
                        <a:t>Real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NCR</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122.8</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608-645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525.24</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608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495.11</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CAR</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124.6</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430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345.10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430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345.10</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124.1</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402-435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350.52</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402</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323.93</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II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127.8</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450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352.11</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415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324.73</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III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131.2</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449-500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381.10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422-470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358.23</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IV-A</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126.6</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385-520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410.74</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385-479</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378.36</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IV-B</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133.5</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369-395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295.88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369-395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295.88</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265225">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V</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131.7</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395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299.92</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395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299.92</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graphicFrame>
        <p:nvGraphicFramePr>
          <p:cNvPr id="200" name="Google Shape;200;p10"/>
          <p:cNvGraphicFramePr/>
          <p:nvPr/>
        </p:nvGraphicFramePr>
        <p:xfrm>
          <a:off x="1128257" y="885295"/>
          <a:ext cx="3000000" cy="3000000"/>
        </p:xfrm>
        <a:graphic>
          <a:graphicData uri="http://schemas.openxmlformats.org/drawingml/2006/table">
            <a:tbl>
              <a:tblPr>
                <a:noFill/>
                <a:tableStyleId>{A544CF7A-43DC-410D-B25E-8A1D7C37BE59}</a:tableStyleId>
              </a:tblPr>
              <a:tblGrid>
                <a:gridCol w="1646525"/>
                <a:gridCol w="2731825"/>
                <a:gridCol w="1362500"/>
                <a:gridCol w="1638025"/>
                <a:gridCol w="1270650"/>
                <a:gridCol w="1285950"/>
              </a:tblGrid>
              <a:tr h="870250">
                <a:tc row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REHIYON</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row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CONSUMER PRICE INDEX (August 2024)</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grid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DI-AGRIKULTURAL (PhP)</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gridSpan="2">
                  <a:txBody>
                    <a:bodyPr/>
                    <a:lstStyle/>
                    <a:p>
                      <a:pPr indent="0" lvl="0" marL="0" marR="0" rtl="0" algn="just">
                        <a:lnSpc>
                          <a:spcPct val="115000"/>
                        </a:lnSpc>
                        <a:spcBef>
                          <a:spcPts val="0"/>
                        </a:spcBef>
                        <a:spcAft>
                          <a:spcPts val="0"/>
                        </a:spcAft>
                        <a:buNone/>
                      </a:pPr>
                      <a:r>
                        <a:rPr b="1" lang="en-PH" sz="2400" u="none" cap="none" strike="noStrike">
                          <a:latin typeface="Arial"/>
                          <a:ea typeface="Arial"/>
                          <a:cs typeface="Arial"/>
                          <a:sym typeface="Arial"/>
                        </a:rPr>
                        <a:t>AGRIKULTURAL (PhP)</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474525">
                <a:tc vMerge="1"/>
                <a:tc vMerge="1"/>
                <a:tc>
                  <a:txBody>
                    <a:bodyPr/>
                    <a:lstStyle/>
                    <a:p>
                      <a:pPr indent="0" lvl="0" marL="0" marR="0" rtl="0" algn="just">
                        <a:lnSpc>
                          <a:spcPct val="115000"/>
                        </a:lnSpc>
                        <a:spcBef>
                          <a:spcPts val="0"/>
                        </a:spcBef>
                        <a:spcAft>
                          <a:spcPts val="0"/>
                        </a:spcAft>
                        <a:buNone/>
                      </a:pPr>
                      <a:r>
                        <a:rPr b="1" lang="en-PH" sz="2000" u="none" cap="none" strike="noStrike">
                          <a:latin typeface="Arial"/>
                          <a:ea typeface="Arial"/>
                          <a:cs typeface="Arial"/>
                          <a:sym typeface="Arial"/>
                        </a:rPr>
                        <a:t>Nominal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000" u="none" cap="none" strike="noStrike">
                          <a:solidFill>
                            <a:srgbClr val="000000"/>
                          </a:solidFill>
                          <a:latin typeface="Arial"/>
                          <a:ea typeface="Arial"/>
                          <a:cs typeface="Arial"/>
                          <a:sym typeface="Arial"/>
                        </a:rPr>
                        <a:t>Real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b="1" lang="en-PH" sz="2000" u="none" cap="none" strike="noStrike">
                          <a:latin typeface="Arial"/>
                          <a:ea typeface="Arial"/>
                          <a:cs typeface="Arial"/>
                          <a:sym typeface="Arial"/>
                        </a:rPr>
                        <a:t>Nominal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000" u="none" cap="none" strike="noStrike">
                          <a:solidFill>
                            <a:srgbClr val="000000"/>
                          </a:solidFill>
                          <a:latin typeface="Arial"/>
                          <a:ea typeface="Arial"/>
                          <a:cs typeface="Arial"/>
                          <a:sym typeface="Arial"/>
                        </a:rPr>
                        <a:t>Real</a:t>
                      </a:r>
                      <a:endParaRPr sz="18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VI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130.3</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450-480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368.38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440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337.68</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VII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121</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420-468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386.78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415-458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378.51</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VIII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124.2</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405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326.09</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375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301.93</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IX</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124.7</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381</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305.53</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368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295.11</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X</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128.2</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423-438</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341.65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411-426</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332.29</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XI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128.6</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481</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374.03</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476</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370.14</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XII</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129</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403</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312.40</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382</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296.12</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CARAGA</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126.2</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385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305.07</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c>
                  <a:txBody>
                    <a:bodyPr/>
                    <a:lstStyle/>
                    <a:p>
                      <a:pPr indent="0" lvl="0" marL="0" marR="0" rtl="0" algn="just">
                        <a:lnSpc>
                          <a:spcPct val="115000"/>
                        </a:lnSpc>
                        <a:spcBef>
                          <a:spcPts val="0"/>
                        </a:spcBef>
                        <a:spcAft>
                          <a:spcPts val="0"/>
                        </a:spcAft>
                        <a:buNone/>
                      </a:pPr>
                      <a:r>
                        <a:rPr lang="en-PH" sz="2400" u="none" cap="none" strike="noStrike">
                          <a:latin typeface="Arial"/>
                          <a:ea typeface="Arial"/>
                          <a:cs typeface="Arial"/>
                          <a:sym typeface="Arial"/>
                        </a:rPr>
                        <a:t>385</a:t>
                      </a:r>
                      <a:endParaRPr sz="2000" u="none" cap="none" strike="noStrike">
                        <a:latin typeface="Arial"/>
                        <a:ea typeface="Arial"/>
                        <a:cs typeface="Arial"/>
                        <a:sym typeface="Arial"/>
                      </a:endParaRPr>
                    </a:p>
                  </a:txBody>
                  <a:tcPr marT="0" marB="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400" u="none" cap="none" strike="noStrike">
                          <a:solidFill>
                            <a:srgbClr val="000000"/>
                          </a:solidFill>
                          <a:latin typeface="Arial"/>
                          <a:ea typeface="Arial"/>
                          <a:cs typeface="Arial"/>
                          <a:sym typeface="Arial"/>
                        </a:rPr>
                        <a:t>305.07</a:t>
                      </a:r>
                      <a:endParaRPr sz="2000" u="none" cap="none" strike="noStrike">
                        <a:latin typeface="Arial"/>
                        <a:ea typeface="Arial"/>
                        <a:cs typeface="Arial"/>
                        <a:sym typeface="Arial"/>
                      </a:endParaRPr>
                    </a:p>
                  </a:txBody>
                  <a:tcPr marT="0" marB="0" marR="63500" marL="63500"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C000"/>
                    </a:solidFill>
                  </a:tcPr>
                </a:tc>
              </a:tr>
              <a:tr h="415850">
                <a:tc>
                  <a:txBody>
                    <a:bodyPr/>
                    <a:lstStyle/>
                    <a:p>
                      <a:pPr indent="0" lvl="0" marL="0" marR="0" rtl="0" algn="l">
                        <a:lnSpc>
                          <a:spcPct val="115000"/>
                        </a:lnSpc>
                        <a:spcBef>
                          <a:spcPts val="0"/>
                        </a:spcBef>
                        <a:spcAft>
                          <a:spcPts val="0"/>
                        </a:spcAft>
                        <a:buNone/>
                      </a:pPr>
                      <a:r>
                        <a:rPr lang="en-PH" sz="2400" u="none" cap="none" strike="noStrike">
                          <a:solidFill>
                            <a:schemeClr val="lt1"/>
                          </a:solidFill>
                          <a:latin typeface="Arial"/>
                          <a:ea typeface="Arial"/>
                          <a:cs typeface="Arial"/>
                          <a:sym typeface="Arial"/>
                        </a:rPr>
                        <a:t>BARMM</a:t>
                      </a:r>
                      <a:endParaRPr sz="2000" u="none" cap="none" strike="noStrike">
                        <a:solidFill>
                          <a:schemeClr val="lt1"/>
                        </a:solidFill>
                        <a:latin typeface="Arial"/>
                        <a:ea typeface="Arial"/>
                        <a:cs typeface="Arial"/>
                        <a:sym typeface="Arial"/>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None/>
                      </a:pPr>
                      <a:r>
                        <a:rPr lang="en-PH" sz="2400" u="none" cap="none" strike="noStrike">
                          <a:solidFill>
                            <a:schemeClr val="lt1"/>
                          </a:solidFill>
                          <a:latin typeface="Arial"/>
                          <a:ea typeface="Arial"/>
                          <a:cs typeface="Arial"/>
                          <a:sym typeface="Arial"/>
                        </a:rPr>
                        <a:t>125.7</a:t>
                      </a:r>
                      <a:endParaRPr sz="2000" u="none" cap="none" strike="noStrike">
                        <a:solidFill>
                          <a:schemeClr val="lt1"/>
                        </a:solidFill>
                        <a:latin typeface="Arial"/>
                        <a:ea typeface="Arial"/>
                        <a:cs typeface="Arial"/>
                        <a:sym typeface="Arial"/>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None/>
                      </a:pPr>
                      <a:r>
                        <a:rPr lang="en-PH" sz="2400" u="none" cap="none" strike="noStrike">
                          <a:solidFill>
                            <a:schemeClr val="lt1"/>
                          </a:solidFill>
                          <a:latin typeface="Arial"/>
                          <a:ea typeface="Arial"/>
                          <a:cs typeface="Arial"/>
                          <a:sym typeface="Arial"/>
                        </a:rPr>
                        <a:t>336-361</a:t>
                      </a:r>
                      <a:endParaRPr sz="2000" u="none" cap="none" strike="noStrike">
                        <a:solidFill>
                          <a:schemeClr val="lt1"/>
                        </a:solidFill>
                        <a:latin typeface="Arial"/>
                        <a:ea typeface="Arial"/>
                        <a:cs typeface="Arial"/>
                        <a:sym typeface="Arial"/>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None/>
                      </a:pPr>
                      <a:r>
                        <a:rPr lang="en-PH" sz="2400" u="none" cap="none" strike="noStrike">
                          <a:solidFill>
                            <a:schemeClr val="lt1"/>
                          </a:solidFill>
                          <a:latin typeface="Arial"/>
                          <a:ea typeface="Arial"/>
                          <a:cs typeface="Arial"/>
                          <a:sym typeface="Arial"/>
                        </a:rPr>
                        <a:t>287.19</a:t>
                      </a:r>
                      <a:endParaRPr sz="2000" u="none" cap="none" strike="noStrike">
                        <a:solidFill>
                          <a:schemeClr val="lt1"/>
                        </a:solidFill>
                        <a:latin typeface="Arial"/>
                        <a:ea typeface="Arial"/>
                        <a:cs typeface="Arial"/>
                        <a:sym typeface="Arial"/>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None/>
                      </a:pPr>
                      <a:r>
                        <a:rPr lang="en-PH" sz="2400" u="none" cap="none" strike="noStrike">
                          <a:solidFill>
                            <a:schemeClr val="lt1"/>
                          </a:solidFill>
                          <a:latin typeface="Arial"/>
                          <a:ea typeface="Arial"/>
                          <a:cs typeface="Arial"/>
                          <a:sym typeface="Arial"/>
                        </a:rPr>
                        <a:t>316-335</a:t>
                      </a:r>
                      <a:endParaRPr sz="2000" u="none" cap="none" strike="noStrike">
                        <a:solidFill>
                          <a:schemeClr val="lt1"/>
                        </a:solidFill>
                        <a:latin typeface="Arial"/>
                        <a:ea typeface="Arial"/>
                        <a:cs typeface="Arial"/>
                        <a:sym typeface="Arial"/>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None/>
                      </a:pPr>
                      <a:r>
                        <a:rPr lang="en-PH" sz="2400" u="none" cap="none" strike="noStrike">
                          <a:solidFill>
                            <a:schemeClr val="lt1"/>
                          </a:solidFill>
                          <a:latin typeface="Arial"/>
                          <a:ea typeface="Arial"/>
                          <a:cs typeface="Arial"/>
                          <a:sym typeface="Arial"/>
                        </a:rPr>
                        <a:t>266.51</a:t>
                      </a:r>
                      <a:endParaRPr sz="2000" u="none" cap="none" strike="noStrike">
                        <a:solidFill>
                          <a:schemeClr val="lt1"/>
                        </a:solidFill>
                        <a:latin typeface="Arial"/>
                        <a:ea typeface="Arial"/>
                        <a:cs typeface="Arial"/>
                        <a:sym typeface="Arial"/>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accent1"/>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g2fa51166a29_0_0"/>
          <p:cNvSpPr txBox="1"/>
          <p:nvPr>
            <p:ph type="title"/>
          </p:nvPr>
        </p:nvSpPr>
        <p:spPr>
          <a:xfrm>
            <a:off x="952490" y="1506144"/>
            <a:ext cx="11277600" cy="10443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rPr lang="en-PH"/>
              <a:t>Mas mababa ang minimum na sahod kumpara sa poverty threshold.</a:t>
            </a:r>
            <a:endParaRPr/>
          </a:p>
        </p:txBody>
      </p:sp>
      <p:graphicFrame>
        <p:nvGraphicFramePr>
          <p:cNvPr id="207" name="Google Shape;207;g2fa51166a29_0_0"/>
          <p:cNvGraphicFramePr/>
          <p:nvPr/>
        </p:nvGraphicFramePr>
        <p:xfrm>
          <a:off x="952500" y="2857500"/>
          <a:ext cx="3000000" cy="3000000"/>
        </p:xfrm>
        <a:graphic>
          <a:graphicData uri="http://schemas.openxmlformats.org/drawingml/2006/table">
            <a:tbl>
              <a:tblPr>
                <a:noFill/>
                <a:tableStyleId>{A45E6488-F057-40AE-A1ED-B738610364B8}</a:tableStyleId>
              </a:tblPr>
              <a:tblGrid>
                <a:gridCol w="3429000"/>
                <a:gridCol w="3429000"/>
                <a:gridCol w="3429000"/>
              </a:tblGrid>
              <a:tr h="381000">
                <a:tc>
                  <a:txBody>
                    <a:bodyPr/>
                    <a:lstStyle/>
                    <a:p>
                      <a:pPr indent="0" lvl="0" marL="0" rtl="0" algn="l">
                        <a:spcBef>
                          <a:spcPts val="0"/>
                        </a:spcBef>
                        <a:spcAft>
                          <a:spcPts val="0"/>
                        </a:spcAft>
                        <a:buNone/>
                      </a:pPr>
                      <a:r>
                        <a:rPr lang="en-PH" sz="2900"/>
                        <a:t>Rehiyon</a:t>
                      </a:r>
                      <a:endParaRPr sz="2900"/>
                    </a:p>
                  </a:txBody>
                  <a:tcPr marT="91425" marB="91425" marR="91425" marL="91425"/>
                </a:tc>
                <a:tc>
                  <a:txBody>
                    <a:bodyPr/>
                    <a:lstStyle/>
                    <a:p>
                      <a:pPr indent="0" lvl="0" marL="0" rtl="0" algn="l">
                        <a:spcBef>
                          <a:spcPts val="0"/>
                        </a:spcBef>
                        <a:spcAft>
                          <a:spcPts val="0"/>
                        </a:spcAft>
                        <a:buNone/>
                      </a:pPr>
                      <a:r>
                        <a:rPr lang="en-PH" sz="2900"/>
                        <a:t>Minimum na Sahod (Setyembre 2024)</a:t>
                      </a:r>
                      <a:endParaRPr sz="2900"/>
                    </a:p>
                  </a:txBody>
                  <a:tcPr marT="91425" marB="91425" marR="91425" marL="91425"/>
                </a:tc>
                <a:tc>
                  <a:txBody>
                    <a:bodyPr/>
                    <a:lstStyle/>
                    <a:p>
                      <a:pPr indent="0" lvl="0" marL="0" rtl="0" algn="l">
                        <a:spcBef>
                          <a:spcPts val="0"/>
                        </a:spcBef>
                        <a:spcAft>
                          <a:spcPts val="0"/>
                        </a:spcAft>
                        <a:buNone/>
                      </a:pPr>
                      <a:r>
                        <a:rPr lang="en-PH" sz="2900"/>
                        <a:t>Poverty Threshold (2023)</a:t>
                      </a:r>
                      <a:endParaRPr sz="2900"/>
                    </a:p>
                  </a:txBody>
                  <a:tcPr marT="91425" marB="91425" marR="91425" marL="91425"/>
                </a:tc>
              </a:tr>
              <a:tr h="381000">
                <a:tc>
                  <a:txBody>
                    <a:bodyPr/>
                    <a:lstStyle/>
                    <a:p>
                      <a:pPr indent="0" lvl="0" marL="0" rtl="0" algn="l">
                        <a:spcBef>
                          <a:spcPts val="0"/>
                        </a:spcBef>
                        <a:spcAft>
                          <a:spcPts val="0"/>
                        </a:spcAft>
                        <a:buNone/>
                      </a:pPr>
                      <a:r>
                        <a:rPr lang="en-PH" sz="2900"/>
                        <a:t>NCR</a:t>
                      </a:r>
                      <a:endParaRPr sz="2900"/>
                    </a:p>
                  </a:txBody>
                  <a:tcPr marT="91425" marB="91425" marR="91425" marL="91425"/>
                </a:tc>
                <a:tc>
                  <a:txBody>
                    <a:bodyPr/>
                    <a:lstStyle/>
                    <a:p>
                      <a:pPr indent="0" lvl="0" marL="0" rtl="0" algn="l">
                        <a:spcBef>
                          <a:spcPts val="0"/>
                        </a:spcBef>
                        <a:spcAft>
                          <a:spcPts val="0"/>
                        </a:spcAft>
                        <a:buNone/>
                      </a:pPr>
                      <a:r>
                        <a:rPr b="1" lang="en-PH" sz="2900"/>
                        <a:t>PhP 14,190</a:t>
                      </a:r>
                      <a:r>
                        <a:rPr lang="en-PH" sz="2900"/>
                        <a:t>/buwan</a:t>
                      </a:r>
                      <a:endParaRPr sz="2900"/>
                    </a:p>
                  </a:txBody>
                  <a:tcPr marT="91425" marB="91425" marR="91425" marL="91425"/>
                </a:tc>
                <a:tc>
                  <a:txBody>
                    <a:bodyPr/>
                    <a:lstStyle/>
                    <a:p>
                      <a:pPr indent="0" lvl="0" marL="0" rtl="0" algn="l">
                        <a:spcBef>
                          <a:spcPts val="0"/>
                        </a:spcBef>
                        <a:spcAft>
                          <a:spcPts val="0"/>
                        </a:spcAft>
                        <a:buNone/>
                      </a:pPr>
                      <a:r>
                        <a:rPr b="1" lang="en-PH" sz="2900">
                          <a:solidFill>
                            <a:schemeClr val="accent1"/>
                          </a:solidFill>
                        </a:rPr>
                        <a:t>PhP 15,713</a:t>
                      </a:r>
                      <a:r>
                        <a:rPr lang="en-PH" sz="2900"/>
                        <a:t>/buwan</a:t>
                      </a:r>
                      <a:endParaRPr sz="2900"/>
                    </a:p>
                  </a:txBody>
                  <a:tcPr marT="91425" marB="91425" marR="91425" marL="91425"/>
                </a:tc>
              </a:tr>
              <a:tr h="381000">
                <a:tc>
                  <a:txBody>
                    <a:bodyPr/>
                    <a:lstStyle/>
                    <a:p>
                      <a:pPr indent="0" lvl="0" marL="0" rtl="0" algn="l">
                        <a:spcBef>
                          <a:spcPts val="0"/>
                        </a:spcBef>
                        <a:spcAft>
                          <a:spcPts val="0"/>
                        </a:spcAft>
                        <a:buNone/>
                      </a:pPr>
                      <a:r>
                        <a:rPr lang="en-PH" sz="2900"/>
                        <a:t>BARMM</a:t>
                      </a:r>
                      <a:endParaRPr sz="2900"/>
                    </a:p>
                  </a:txBody>
                  <a:tcPr marT="91425" marB="91425" marR="91425" marL="91425"/>
                </a:tc>
                <a:tc>
                  <a:txBody>
                    <a:bodyPr/>
                    <a:lstStyle/>
                    <a:p>
                      <a:pPr indent="0" lvl="0" marL="0" rtl="0" algn="l">
                        <a:spcBef>
                          <a:spcPts val="0"/>
                        </a:spcBef>
                        <a:spcAft>
                          <a:spcPts val="0"/>
                        </a:spcAft>
                        <a:buNone/>
                      </a:pPr>
                      <a:r>
                        <a:rPr b="1" lang="en-PH" sz="2900"/>
                        <a:t>PhP 7,942</a:t>
                      </a:r>
                      <a:r>
                        <a:rPr lang="en-PH" sz="2900"/>
                        <a:t>/buwan</a:t>
                      </a:r>
                      <a:endParaRPr sz="2900"/>
                    </a:p>
                  </a:txBody>
                  <a:tcPr marT="91425" marB="91425" marR="91425" marL="91425"/>
                </a:tc>
                <a:tc>
                  <a:txBody>
                    <a:bodyPr/>
                    <a:lstStyle/>
                    <a:p>
                      <a:pPr indent="0" lvl="0" marL="0" rtl="0" algn="l">
                        <a:spcBef>
                          <a:spcPts val="0"/>
                        </a:spcBef>
                        <a:spcAft>
                          <a:spcPts val="0"/>
                        </a:spcAft>
                        <a:buNone/>
                      </a:pPr>
                      <a:r>
                        <a:rPr b="1" lang="en-PH" sz="2900">
                          <a:solidFill>
                            <a:schemeClr val="accent1"/>
                          </a:solidFill>
                        </a:rPr>
                        <a:t>PhP 12,884</a:t>
                      </a:r>
                      <a:r>
                        <a:rPr lang="en-PH" sz="2900"/>
                        <a:t>/buwan</a:t>
                      </a:r>
                      <a:endParaRPr sz="2900"/>
                    </a:p>
                  </a:txBody>
                  <a:tcPr marT="91425" marB="91425" marR="91425" marL="91425"/>
                </a:tc>
              </a:tr>
            </a:tbl>
          </a:graphicData>
        </a:graphic>
      </p:graphicFrame>
      <p:sp>
        <p:nvSpPr>
          <p:cNvPr id="208" name="Google Shape;208;g2fa51166a29_0_0"/>
          <p:cNvSpPr txBox="1"/>
          <p:nvPr/>
        </p:nvSpPr>
        <p:spPr>
          <a:xfrm>
            <a:off x="903175" y="5954825"/>
            <a:ext cx="10409400" cy="32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PH" sz="1500">
                <a:solidFill>
                  <a:schemeClr val="dk1"/>
                </a:solidFill>
              </a:rPr>
              <a:t>Note: Minimum na sahod - NCR: PhP 645/day, BARMM: PhP 361/day ; 22 work days per month</a:t>
            </a:r>
            <a:endParaRPr sz="150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1"/>
          <p:cNvSpPr txBox="1"/>
          <p:nvPr>
            <p:ph idx="1" type="body"/>
          </p:nvPr>
        </p:nvSpPr>
        <p:spPr>
          <a:xfrm>
            <a:off x="8686799" y="747560"/>
            <a:ext cx="3288631" cy="5135882"/>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rgbClr val="000000"/>
              </a:buClr>
              <a:buSzPct val="46666"/>
              <a:buNone/>
            </a:pPr>
            <a:r>
              <a:rPr b="0" i="0" lang="en-PH" u="none" strike="noStrike">
                <a:solidFill>
                  <a:srgbClr val="000000"/>
                </a:solidFill>
                <a:latin typeface="Arial"/>
                <a:ea typeface="Arial"/>
                <a:cs typeface="Arial"/>
                <a:sym typeface="Arial"/>
              </a:rPr>
              <a:t>Bagamat nasa batas ang karapatan sa minimum na sahod, marami pa rin ang kumikita nang higit na mas mababa rito. Noong 2021, mayroong 1.23 milyong manggagawang may trabaho ang nabubuhay sa halagang di aabot sa USD 1.90 o PhP 93.58 </a:t>
            </a:r>
            <a:endParaRPr sz="6000"/>
          </a:p>
        </p:txBody>
      </p:sp>
      <p:pic>
        <p:nvPicPr>
          <p:cNvPr id="215" name="Google Shape;215;p11"/>
          <p:cNvPicPr preferRelativeResize="0"/>
          <p:nvPr/>
        </p:nvPicPr>
        <p:blipFill rotWithShape="1">
          <a:blip r:embed="rId3">
            <a:alphaModFix/>
          </a:blip>
          <a:srcRect b="0" l="0" r="0" t="0"/>
          <a:stretch/>
        </p:blipFill>
        <p:spPr>
          <a:xfrm>
            <a:off x="448463" y="860659"/>
            <a:ext cx="8114658" cy="513668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2"/>
          <p:cNvSpPr txBox="1"/>
          <p:nvPr>
            <p:ph idx="1" type="body"/>
          </p:nvPr>
        </p:nvSpPr>
        <p:spPr>
          <a:xfrm>
            <a:off x="7880675" y="979725"/>
            <a:ext cx="3878100" cy="51204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rgbClr val="000000"/>
              </a:buClr>
              <a:buSzPts val="3200"/>
              <a:buNone/>
            </a:pPr>
            <a:r>
              <a:rPr b="0" i="0" lang="en-PH" sz="3200" u="none" strike="noStrike">
                <a:solidFill>
                  <a:srgbClr val="000000"/>
                </a:solidFill>
                <a:latin typeface="Arial"/>
                <a:ea typeface="Arial"/>
                <a:cs typeface="Arial"/>
                <a:sym typeface="Arial"/>
              </a:rPr>
              <a:t>Maoobserbahan na mas mas mababa ang minimum na sahod ng mga manggagawang agri</a:t>
            </a:r>
            <a:r>
              <a:rPr lang="en-PH" sz="3200">
                <a:solidFill>
                  <a:srgbClr val="000000"/>
                </a:solidFill>
              </a:rPr>
              <a:t>k</a:t>
            </a:r>
            <a:r>
              <a:rPr b="0" i="0" lang="en-PH" sz="3200" u="none" strike="noStrike">
                <a:solidFill>
                  <a:srgbClr val="000000"/>
                </a:solidFill>
                <a:latin typeface="Arial"/>
                <a:ea typeface="Arial"/>
                <a:cs typeface="Arial"/>
                <a:sym typeface="Arial"/>
              </a:rPr>
              <a:t>ultural kumpara sa mga manggagawang di-agrikultural. Ang agwat ay nasa pagitan ng PhP 5 at PhP 41. </a:t>
            </a:r>
            <a:endParaRPr sz="4400"/>
          </a:p>
        </p:txBody>
      </p:sp>
      <p:pic>
        <p:nvPicPr>
          <p:cNvPr id="222" name="Google Shape;222;p12"/>
          <p:cNvPicPr preferRelativeResize="0"/>
          <p:nvPr/>
        </p:nvPicPr>
        <p:blipFill rotWithShape="1">
          <a:blip r:embed="rId3">
            <a:alphaModFix/>
          </a:blip>
          <a:srcRect b="0" l="0" r="0" t="0"/>
          <a:stretch/>
        </p:blipFill>
        <p:spPr>
          <a:xfrm>
            <a:off x="433137" y="746759"/>
            <a:ext cx="7260923" cy="53532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pic>
        <p:nvPicPr>
          <p:cNvPr id="228" name="Google Shape;228;p13"/>
          <p:cNvPicPr preferRelativeResize="0"/>
          <p:nvPr/>
        </p:nvPicPr>
        <p:blipFill rotWithShape="1">
          <a:blip r:embed="rId3">
            <a:alphaModFix/>
          </a:blip>
          <a:srcRect b="0" l="0" r="0" t="0"/>
          <a:stretch/>
        </p:blipFill>
        <p:spPr>
          <a:xfrm>
            <a:off x="433137" y="746759"/>
            <a:ext cx="7260923" cy="5353251"/>
          </a:xfrm>
          <a:prstGeom prst="rect">
            <a:avLst/>
          </a:prstGeom>
          <a:noFill/>
          <a:ln>
            <a:noFill/>
          </a:ln>
        </p:spPr>
      </p:pic>
      <p:sp>
        <p:nvSpPr>
          <p:cNvPr id="229" name="Google Shape;229;p13"/>
          <p:cNvSpPr txBox="1"/>
          <p:nvPr/>
        </p:nvSpPr>
        <p:spPr>
          <a:xfrm>
            <a:off x="7856625" y="964400"/>
            <a:ext cx="3878100" cy="5135700"/>
          </a:xfrm>
          <a:prstGeom prst="rect">
            <a:avLst/>
          </a:prstGeom>
          <a:noFill/>
          <a:ln>
            <a:noFill/>
          </a:ln>
        </p:spPr>
        <p:txBody>
          <a:bodyPr anchorCtr="0" anchor="t" bIns="45700" lIns="91425" spcFirstLastPara="1" rIns="91425" wrap="square" tIns="45700">
            <a:normAutofit lnSpcReduction="20000"/>
          </a:bodyPr>
          <a:lstStyle/>
          <a:p>
            <a:pPr indent="0" lvl="0" marL="0" marR="0" rtl="0" algn="l">
              <a:lnSpc>
                <a:spcPct val="90000"/>
              </a:lnSpc>
              <a:spcBef>
                <a:spcPts val="0"/>
              </a:spcBef>
              <a:spcAft>
                <a:spcPts val="0"/>
              </a:spcAft>
              <a:buClr>
                <a:srgbClr val="000000"/>
              </a:buClr>
              <a:buSzPts val="2800"/>
              <a:buFont typeface="Arial"/>
              <a:buNone/>
            </a:pPr>
            <a:r>
              <a:rPr lang="en-PH" sz="2800">
                <a:solidFill>
                  <a:srgbClr val="000000"/>
                </a:solidFill>
                <a:latin typeface="Arial"/>
                <a:ea typeface="Arial"/>
                <a:cs typeface="Arial"/>
                <a:sym typeface="Arial"/>
              </a:rPr>
              <a:t>Ang mas masahol na lagay ng sahod ng mga manggagawang agrikultural ay sinasang-ayunan ng datos hinggil sa karaniwang arawang sahod ng manggagawang agrikultural. </a:t>
            </a:r>
            <a:endParaRPr/>
          </a:p>
          <a:p>
            <a:pPr indent="0" lvl="0" marL="0" marR="0" rtl="0" algn="l">
              <a:lnSpc>
                <a:spcPct val="90000"/>
              </a:lnSpc>
              <a:spcBef>
                <a:spcPts val="1000"/>
              </a:spcBef>
              <a:spcAft>
                <a:spcPts val="0"/>
              </a:spcAft>
              <a:buClr>
                <a:srgbClr val="000000"/>
              </a:buClr>
              <a:buSzPts val="2800"/>
              <a:buFont typeface="Arial"/>
              <a:buNone/>
            </a:pPr>
            <a:r>
              <a:t/>
            </a:r>
            <a:endParaRPr sz="4000"/>
          </a:p>
          <a:p>
            <a:pPr indent="0" lvl="0" marL="0" marR="0" rtl="0" algn="l">
              <a:lnSpc>
                <a:spcPct val="90000"/>
              </a:lnSpc>
              <a:spcBef>
                <a:spcPts val="1000"/>
              </a:spcBef>
              <a:spcAft>
                <a:spcPts val="0"/>
              </a:spcAft>
              <a:buClr>
                <a:srgbClr val="000000"/>
              </a:buClr>
              <a:buSzPts val="2800"/>
              <a:buFont typeface="Arial"/>
              <a:buNone/>
            </a:pPr>
            <a:r>
              <a:rPr lang="en-PH" sz="2800"/>
              <a:t>18 TAON = </a:t>
            </a:r>
            <a:r>
              <a:rPr lang="en-PH" sz="2800">
                <a:solidFill>
                  <a:srgbClr val="000000"/>
                </a:solidFill>
                <a:latin typeface="Arial"/>
                <a:ea typeface="Arial"/>
                <a:cs typeface="Arial"/>
                <a:sym typeface="Arial"/>
              </a:rPr>
              <a:t>PhP 190 increase in nominal value</a:t>
            </a:r>
            <a:r>
              <a:rPr lang="en-PH" sz="2800"/>
              <a:t>; </a:t>
            </a:r>
            <a:r>
              <a:rPr lang="en-PH" sz="2800">
                <a:solidFill>
                  <a:schemeClr val="dk1"/>
                </a:solidFill>
              </a:rPr>
              <a:t>PhP 62 increase in real value</a:t>
            </a:r>
            <a:endParaRPr sz="280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txBox="1"/>
          <p:nvPr/>
        </p:nvSpPr>
        <p:spPr>
          <a:xfrm>
            <a:off x="7856621" y="746758"/>
            <a:ext cx="3878179" cy="5353251"/>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000000"/>
              </a:buClr>
              <a:buSzPts val="2800"/>
              <a:buFont typeface="Arial"/>
              <a:buNone/>
            </a:pPr>
            <a:r>
              <a:rPr lang="en-PH" sz="2700">
                <a:solidFill>
                  <a:srgbClr val="000000"/>
                </a:solidFill>
                <a:latin typeface="Arial"/>
                <a:ea typeface="Arial"/>
                <a:cs typeface="Arial"/>
                <a:sym typeface="Arial"/>
              </a:rPr>
              <a:t>Hindi kataka-taka na higit ding mas mataas ang bilang ng mahirap sa hanay ng mga manggagawang agrikultural. </a:t>
            </a:r>
            <a:endParaRPr sz="1300"/>
          </a:p>
          <a:p>
            <a:pPr indent="0" lvl="0" marL="0" marR="0" rtl="0" algn="l">
              <a:lnSpc>
                <a:spcPct val="90000"/>
              </a:lnSpc>
              <a:spcBef>
                <a:spcPts val="1000"/>
              </a:spcBef>
              <a:spcAft>
                <a:spcPts val="0"/>
              </a:spcAft>
              <a:buClr>
                <a:schemeClr val="dk1"/>
              </a:buClr>
              <a:buSzPts val="2800"/>
              <a:buFont typeface="Arial"/>
              <a:buNone/>
            </a:pPr>
            <a:r>
              <a:t/>
            </a:r>
            <a:endParaRPr sz="2700">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00000"/>
              </a:buClr>
              <a:buSzPts val="2800"/>
              <a:buFont typeface="Arial"/>
              <a:buNone/>
            </a:pPr>
            <a:r>
              <a:rPr lang="en-PH" sz="2700">
                <a:solidFill>
                  <a:srgbClr val="000000"/>
                </a:solidFill>
                <a:latin typeface="Arial"/>
                <a:ea typeface="Arial"/>
                <a:cs typeface="Arial"/>
                <a:sym typeface="Arial"/>
              </a:rPr>
              <a:t>Dalawang ulit na mas mataas ang tantos ng kahirapan sa hanay ng mga manggagawang agrikultural kumpara sa pambansang tantos.</a:t>
            </a:r>
            <a:endParaRPr sz="1300"/>
          </a:p>
        </p:txBody>
      </p:sp>
      <p:pic>
        <p:nvPicPr>
          <p:cNvPr id="236" name="Google Shape;236;p15"/>
          <p:cNvPicPr preferRelativeResize="0"/>
          <p:nvPr/>
        </p:nvPicPr>
        <p:blipFill rotWithShape="1">
          <a:blip r:embed="rId3">
            <a:alphaModFix/>
          </a:blip>
          <a:srcRect b="0" l="0" r="0" t="0"/>
          <a:stretch/>
        </p:blipFill>
        <p:spPr>
          <a:xfrm>
            <a:off x="473243" y="746758"/>
            <a:ext cx="7202904" cy="524496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6"/>
          <p:cNvSpPr txBox="1"/>
          <p:nvPr/>
        </p:nvSpPr>
        <p:spPr>
          <a:xfrm>
            <a:off x="7840578" y="752374"/>
            <a:ext cx="3878179" cy="5353251"/>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000000"/>
              </a:buClr>
              <a:buSzPts val="2800"/>
              <a:buFont typeface="Arial"/>
              <a:buNone/>
            </a:pPr>
            <a:r>
              <a:rPr lang="en-PH" sz="2800">
                <a:solidFill>
                  <a:srgbClr val="000000"/>
                </a:solidFill>
                <a:latin typeface="Arial"/>
                <a:ea typeface="Arial"/>
                <a:cs typeface="Arial"/>
                <a:sym typeface="Arial"/>
              </a:rPr>
              <a:t>Tatlong ulit naman na mas mataas ang tantos ng subsidence incidence sa hanay ng mga magsasaka at mangingisda kumpara sa pambansang tantos.</a:t>
            </a:r>
            <a:endParaRPr sz="2800">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2800"/>
              <a:buFont typeface="Arial"/>
              <a:buNone/>
            </a:pPr>
            <a:r>
              <a:t/>
            </a:r>
            <a:endParaRPr sz="2800"/>
          </a:p>
          <a:p>
            <a:pPr indent="0" lvl="0" marL="0" marR="0" rtl="0" algn="l">
              <a:lnSpc>
                <a:spcPct val="90000"/>
              </a:lnSpc>
              <a:spcBef>
                <a:spcPts val="1000"/>
              </a:spcBef>
              <a:spcAft>
                <a:spcPts val="0"/>
              </a:spcAft>
              <a:buClr>
                <a:srgbClr val="000000"/>
              </a:buClr>
              <a:buSzPts val="2800"/>
              <a:buFont typeface="Arial"/>
              <a:buNone/>
            </a:pPr>
            <a:r>
              <a:rPr lang="en-PH" sz="2800">
                <a:solidFill>
                  <a:srgbClr val="000000"/>
                </a:solidFill>
                <a:latin typeface="Arial"/>
                <a:ea typeface="Arial"/>
                <a:cs typeface="Arial"/>
                <a:sym typeface="Arial"/>
              </a:rPr>
              <a:t>Food threshold, 2021 = PhP 55.86</a:t>
            </a:r>
            <a:r>
              <a:rPr lang="en-PH" sz="2800"/>
              <a:t>/day per capita</a:t>
            </a:r>
            <a:endParaRPr/>
          </a:p>
        </p:txBody>
      </p:sp>
      <p:pic>
        <p:nvPicPr>
          <p:cNvPr id="243" name="Google Shape;243;p16"/>
          <p:cNvPicPr preferRelativeResize="0"/>
          <p:nvPr/>
        </p:nvPicPr>
        <p:blipFill rotWithShape="1">
          <a:blip r:embed="rId3">
            <a:alphaModFix/>
          </a:blip>
          <a:srcRect b="0" l="0" r="0" t="0"/>
          <a:stretch/>
        </p:blipFill>
        <p:spPr>
          <a:xfrm>
            <a:off x="473243" y="752374"/>
            <a:ext cx="7094620" cy="545030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7"/>
          <p:cNvSpPr txBox="1"/>
          <p:nvPr/>
        </p:nvSpPr>
        <p:spPr>
          <a:xfrm>
            <a:off x="7840575" y="1056250"/>
            <a:ext cx="3878100" cy="5036400"/>
          </a:xfrm>
          <a:prstGeom prst="rect">
            <a:avLst/>
          </a:prstGeom>
          <a:noFill/>
          <a:ln>
            <a:noFill/>
          </a:ln>
        </p:spPr>
        <p:txBody>
          <a:bodyPr anchorCtr="0" anchor="t" bIns="45700" lIns="91425" spcFirstLastPara="1" rIns="91425" wrap="square" tIns="45700">
            <a:normAutofit/>
          </a:bodyPr>
          <a:lstStyle/>
          <a:p>
            <a:pPr indent="0" lvl="0" marL="0" marR="0" rtl="0" algn="l">
              <a:lnSpc>
                <a:spcPct val="80000"/>
              </a:lnSpc>
              <a:spcBef>
                <a:spcPts val="0"/>
              </a:spcBef>
              <a:spcAft>
                <a:spcPts val="0"/>
              </a:spcAft>
              <a:buClr>
                <a:srgbClr val="000000"/>
              </a:buClr>
              <a:buSzPts val="3200"/>
              <a:buFont typeface="Arial"/>
              <a:buNone/>
            </a:pPr>
            <a:r>
              <a:rPr b="0" i="0" lang="en-PH" sz="3200" u="none" strike="noStrike">
                <a:solidFill>
                  <a:srgbClr val="000000"/>
                </a:solidFill>
                <a:latin typeface="Arial"/>
                <a:ea typeface="Arial"/>
                <a:cs typeface="Arial"/>
                <a:sym typeface="Arial"/>
              </a:rPr>
              <a:t>Ayon sa 2023 Family Income and Expenditure Survey, ang karaniwang kita ng 10% pinakamayayamang pamilya ay mas malaki ng anim (6) na ulit kaysa sa kita ng 10% pinakamahihirap na pamilya. </a:t>
            </a:r>
            <a:endParaRPr sz="4400">
              <a:solidFill>
                <a:srgbClr val="000000"/>
              </a:solidFill>
              <a:latin typeface="Arial"/>
              <a:ea typeface="Arial"/>
              <a:cs typeface="Arial"/>
              <a:sym typeface="Arial"/>
            </a:endParaRPr>
          </a:p>
        </p:txBody>
      </p:sp>
      <p:pic>
        <p:nvPicPr>
          <p:cNvPr id="250" name="Google Shape;250;p17"/>
          <p:cNvPicPr preferRelativeResize="0"/>
          <p:nvPr/>
        </p:nvPicPr>
        <p:blipFill rotWithShape="1">
          <a:blip r:embed="rId3">
            <a:alphaModFix/>
          </a:blip>
          <a:srcRect b="0" l="0" r="0" t="0"/>
          <a:stretch/>
        </p:blipFill>
        <p:spPr>
          <a:xfrm>
            <a:off x="473243" y="752375"/>
            <a:ext cx="7214936" cy="522732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8"/>
          <p:cNvSpPr txBox="1"/>
          <p:nvPr/>
        </p:nvSpPr>
        <p:spPr>
          <a:xfrm>
            <a:off x="473250" y="5434350"/>
            <a:ext cx="11245500" cy="1105500"/>
          </a:xfrm>
          <a:prstGeom prst="rect">
            <a:avLst/>
          </a:prstGeom>
          <a:noFill/>
          <a:ln>
            <a:noFill/>
          </a:ln>
        </p:spPr>
        <p:txBody>
          <a:bodyPr anchorCtr="0" anchor="t" bIns="45700" lIns="91425" spcFirstLastPara="1" rIns="91425" wrap="square" tIns="45700">
            <a:normAutofit fontScale="92500"/>
          </a:bodyPr>
          <a:lstStyle/>
          <a:p>
            <a:pPr indent="0" lvl="0" marL="0" marR="0" rtl="0" algn="ctr">
              <a:lnSpc>
                <a:spcPct val="90000"/>
              </a:lnSpc>
              <a:spcBef>
                <a:spcPts val="0"/>
              </a:spcBef>
              <a:spcAft>
                <a:spcPts val="0"/>
              </a:spcAft>
              <a:buClr>
                <a:srgbClr val="000000"/>
              </a:buClr>
              <a:buSzPct val="100000"/>
              <a:buFont typeface="Arial"/>
              <a:buNone/>
            </a:pPr>
            <a:r>
              <a:rPr b="0" i="0" lang="en-PH" sz="3200" u="none" strike="noStrike">
                <a:solidFill>
                  <a:srgbClr val="000000"/>
                </a:solidFill>
                <a:latin typeface="Arial"/>
                <a:ea typeface="Arial"/>
                <a:cs typeface="Arial"/>
                <a:sym typeface="Arial"/>
              </a:rPr>
              <a:t>Sa kabuuan, ang kita ng 10% pinakamayayamang pamilya ay halos kasinglaki ng kita ng 50% pinakamahihirap na pamilya.</a:t>
            </a:r>
            <a:endParaRPr sz="4400">
              <a:solidFill>
                <a:srgbClr val="000000"/>
              </a:solidFill>
              <a:latin typeface="Arial"/>
              <a:ea typeface="Arial"/>
              <a:cs typeface="Arial"/>
              <a:sym typeface="Arial"/>
            </a:endParaRPr>
          </a:p>
        </p:txBody>
      </p:sp>
      <p:pic>
        <p:nvPicPr>
          <p:cNvPr id="257" name="Google Shape;257;p18"/>
          <p:cNvPicPr preferRelativeResize="0"/>
          <p:nvPr/>
        </p:nvPicPr>
        <p:blipFill rotWithShape="1">
          <a:blip r:embed="rId3">
            <a:alphaModFix/>
          </a:blip>
          <a:srcRect b="0" l="0" r="0" t="0"/>
          <a:stretch/>
        </p:blipFill>
        <p:spPr>
          <a:xfrm>
            <a:off x="1127887" y="614675"/>
            <a:ext cx="9936225" cy="4729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6" name="Shape 136"/>
        <p:cNvGrpSpPr/>
        <p:nvPr/>
      </p:nvGrpSpPr>
      <p:grpSpPr>
        <a:xfrm>
          <a:off x="0" y="0"/>
          <a:ext cx="0" cy="0"/>
          <a:chOff x="0" y="0"/>
          <a:chExt cx="0" cy="0"/>
        </a:xfrm>
      </p:grpSpPr>
      <p:sp>
        <p:nvSpPr>
          <p:cNvPr id="137" name="Google Shape;137;p1"/>
          <p:cNvSpPr txBox="1"/>
          <p:nvPr>
            <p:ph type="ctrTitle"/>
          </p:nvPr>
        </p:nvSpPr>
        <p:spPr>
          <a:xfrm>
            <a:off x="463300" y="3811700"/>
            <a:ext cx="11265300" cy="15243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6000"/>
              <a:buFont typeface="Play"/>
              <a:buNone/>
            </a:pPr>
            <a:br>
              <a:rPr lang="en-PH" sz="6000"/>
            </a:br>
            <a:endParaRPr sz="6000"/>
          </a:p>
          <a:p>
            <a:pPr indent="0" lvl="0" marL="0" rtl="0" algn="l">
              <a:lnSpc>
                <a:spcPct val="90000"/>
              </a:lnSpc>
              <a:spcBef>
                <a:spcPts val="0"/>
              </a:spcBef>
              <a:spcAft>
                <a:spcPts val="0"/>
              </a:spcAft>
              <a:buClr>
                <a:schemeClr val="dk1"/>
              </a:buClr>
              <a:buSzPts val="6000"/>
              <a:buFont typeface="Play"/>
              <a:buNone/>
            </a:pPr>
            <a:r>
              <a:rPr lang="en-PH" sz="6000"/>
              <a:t>KALAGAYAN NG MANGGAGAWANG PILIPINO</a:t>
            </a:r>
            <a:br>
              <a:rPr lang="en-PH" sz="6000"/>
            </a:br>
            <a:endParaRPr sz="6000"/>
          </a:p>
        </p:txBody>
      </p:sp>
      <p:sp>
        <p:nvSpPr>
          <p:cNvPr id="138" name="Google Shape;138;p1"/>
          <p:cNvSpPr txBox="1"/>
          <p:nvPr/>
        </p:nvSpPr>
        <p:spPr>
          <a:xfrm>
            <a:off x="463300" y="5970125"/>
            <a:ext cx="11265300" cy="490500"/>
          </a:xfrm>
          <a:prstGeom prst="rect">
            <a:avLst/>
          </a:prstGeom>
          <a:noFill/>
          <a:ln>
            <a:noFill/>
          </a:ln>
        </p:spPr>
        <p:txBody>
          <a:bodyPr anchorCtr="0" anchor="ctr" bIns="45700" lIns="91425" spcFirstLastPara="1" rIns="91425" wrap="square" tIns="45700">
            <a:noAutofit/>
          </a:bodyPr>
          <a:lstStyle/>
          <a:p>
            <a:pPr indent="0" lvl="0" marL="0" marR="0" rtl="0" algn="just">
              <a:lnSpc>
                <a:spcPct val="90000"/>
              </a:lnSpc>
              <a:spcBef>
                <a:spcPts val="0"/>
              </a:spcBef>
              <a:spcAft>
                <a:spcPts val="0"/>
              </a:spcAft>
              <a:buClr>
                <a:schemeClr val="dk1"/>
              </a:buClr>
              <a:buSzPts val="1800"/>
              <a:buFont typeface="Play"/>
              <a:buNone/>
            </a:pPr>
            <a:r>
              <a:t/>
            </a:r>
            <a:endParaRPr b="0" i="0" sz="1800" u="none" cap="none" strike="noStrike">
              <a:solidFill>
                <a:srgbClr val="000000"/>
              </a:solidFill>
              <a:latin typeface="Arial"/>
              <a:ea typeface="Arial"/>
              <a:cs typeface="Arial"/>
              <a:sym typeface="Arial"/>
            </a:endParaRPr>
          </a:p>
          <a:p>
            <a:pPr indent="0" lvl="0" marL="0" marR="0" rtl="0" algn="just">
              <a:lnSpc>
                <a:spcPct val="90000"/>
              </a:lnSpc>
              <a:spcBef>
                <a:spcPts val="0"/>
              </a:spcBef>
              <a:spcAft>
                <a:spcPts val="0"/>
              </a:spcAft>
              <a:buClr>
                <a:schemeClr val="dk1"/>
              </a:buClr>
              <a:buSzPts val="1800"/>
              <a:buFont typeface="Play"/>
              <a:buNone/>
            </a:pPr>
            <a:r>
              <a:t/>
            </a:r>
            <a:endParaRPr b="0" i="0" sz="1800" u="none" cap="none" strike="noStrike">
              <a:solidFill>
                <a:srgbClr val="000000"/>
              </a:solidFill>
              <a:latin typeface="Arial"/>
              <a:ea typeface="Arial"/>
              <a:cs typeface="Arial"/>
              <a:sym typeface="Arial"/>
            </a:endParaRPr>
          </a:p>
          <a:p>
            <a:pPr indent="0" lvl="0" marL="0" marR="0" rtl="0" algn="just">
              <a:lnSpc>
                <a:spcPct val="90000"/>
              </a:lnSpc>
              <a:spcBef>
                <a:spcPts val="0"/>
              </a:spcBef>
              <a:spcAft>
                <a:spcPts val="0"/>
              </a:spcAft>
              <a:buClr>
                <a:schemeClr val="dk1"/>
              </a:buClr>
              <a:buSzPts val="1800"/>
              <a:buFont typeface="Play"/>
              <a:buNone/>
            </a:pPr>
            <a:r>
              <a:t/>
            </a:r>
            <a:endParaRPr b="0" i="0" sz="1800" u="none" cap="none" strike="noStrike">
              <a:solidFill>
                <a:srgbClr val="000000"/>
              </a:solidFill>
              <a:latin typeface="Arial"/>
              <a:ea typeface="Arial"/>
              <a:cs typeface="Arial"/>
              <a:sym typeface="Arial"/>
            </a:endParaRPr>
          </a:p>
          <a:p>
            <a:pPr indent="0" lvl="0" marL="0" marR="0" rtl="0" algn="just">
              <a:lnSpc>
                <a:spcPct val="90000"/>
              </a:lnSpc>
              <a:spcBef>
                <a:spcPts val="0"/>
              </a:spcBef>
              <a:spcAft>
                <a:spcPts val="0"/>
              </a:spcAft>
              <a:buClr>
                <a:schemeClr val="dk1"/>
              </a:buClr>
              <a:buSzPts val="1800"/>
              <a:buFont typeface="Play"/>
              <a:buNone/>
            </a:pPr>
            <a:r>
              <a:t/>
            </a:r>
            <a:endParaRPr b="0" i="0" sz="1800" u="none" cap="none" strike="noStrike">
              <a:solidFill>
                <a:srgbClr val="000000"/>
              </a:solidFill>
              <a:latin typeface="Arial"/>
              <a:ea typeface="Arial"/>
              <a:cs typeface="Arial"/>
              <a:sym typeface="Arial"/>
            </a:endParaRPr>
          </a:p>
          <a:p>
            <a:pPr indent="0" lvl="0" marL="0" marR="0" rtl="0" algn="just">
              <a:lnSpc>
                <a:spcPct val="90000"/>
              </a:lnSpc>
              <a:spcBef>
                <a:spcPts val="0"/>
              </a:spcBef>
              <a:spcAft>
                <a:spcPts val="0"/>
              </a:spcAft>
              <a:buClr>
                <a:schemeClr val="dk1"/>
              </a:buClr>
              <a:buSzPts val="1800"/>
              <a:buFont typeface="Play"/>
              <a:buNone/>
            </a:pPr>
            <a:r>
              <a:t/>
            </a:r>
            <a:endParaRPr b="0" i="0" sz="1800" u="none" cap="none" strike="noStrike">
              <a:solidFill>
                <a:srgbClr val="000000"/>
              </a:solidFill>
              <a:latin typeface="Arial"/>
              <a:ea typeface="Arial"/>
              <a:cs typeface="Arial"/>
              <a:sym typeface="Arial"/>
            </a:endParaRPr>
          </a:p>
          <a:p>
            <a:pPr indent="0" lvl="0" marL="0" marR="0" rtl="0" algn="just">
              <a:lnSpc>
                <a:spcPct val="90000"/>
              </a:lnSpc>
              <a:spcBef>
                <a:spcPts val="0"/>
              </a:spcBef>
              <a:spcAft>
                <a:spcPts val="0"/>
              </a:spcAft>
              <a:buClr>
                <a:srgbClr val="000000"/>
              </a:buClr>
              <a:buSzPts val="2400"/>
              <a:buFont typeface="Arial"/>
              <a:buNone/>
            </a:pPr>
            <a:r>
              <a:t/>
            </a:r>
            <a:endParaRPr sz="2400"/>
          </a:p>
          <a:p>
            <a:pPr indent="0" lvl="0" marL="0" marR="0" rtl="0" algn="just">
              <a:lnSpc>
                <a:spcPct val="90000"/>
              </a:lnSpc>
              <a:spcBef>
                <a:spcPts val="0"/>
              </a:spcBef>
              <a:spcAft>
                <a:spcPts val="0"/>
              </a:spcAft>
              <a:buClr>
                <a:srgbClr val="000000"/>
              </a:buClr>
              <a:buSzPts val="2400"/>
              <a:buFont typeface="Arial"/>
              <a:buNone/>
            </a:pPr>
            <a:r>
              <a:t/>
            </a:r>
            <a:endParaRPr sz="2400"/>
          </a:p>
          <a:p>
            <a:pPr indent="0" lvl="0" marL="0" marR="0" rtl="0" algn="just">
              <a:lnSpc>
                <a:spcPct val="90000"/>
              </a:lnSpc>
              <a:spcBef>
                <a:spcPts val="0"/>
              </a:spcBef>
              <a:spcAft>
                <a:spcPts val="0"/>
              </a:spcAft>
              <a:buClr>
                <a:srgbClr val="000000"/>
              </a:buClr>
              <a:buSzPts val="2400"/>
              <a:buFont typeface="Arial"/>
              <a:buNone/>
            </a:pPr>
            <a:r>
              <a:rPr b="0" i="0" lang="en-PH" sz="2400" u="none" cap="none" strike="noStrike">
                <a:solidFill>
                  <a:srgbClr val="000000"/>
                </a:solidFill>
                <a:latin typeface="Arial"/>
                <a:ea typeface="Arial"/>
                <a:cs typeface="Arial"/>
                <a:sym typeface="Arial"/>
              </a:rPr>
              <a:t>Oktubre 2024</a:t>
            </a:r>
            <a:endParaRPr b="0" i="0" sz="5400" u="none" cap="none" strike="noStrike">
              <a:solidFill>
                <a:schemeClr val="dk1"/>
              </a:solidFill>
              <a:latin typeface="Play"/>
              <a:ea typeface="Play"/>
              <a:cs typeface="Play"/>
              <a:sym typeface="Play"/>
            </a:endParaRPr>
          </a:p>
          <a:p>
            <a:pPr indent="0" lvl="0" marL="0" marR="0" rtl="0" algn="just">
              <a:lnSpc>
                <a:spcPct val="90000"/>
              </a:lnSpc>
              <a:spcBef>
                <a:spcPts val="0"/>
              </a:spcBef>
              <a:spcAft>
                <a:spcPts val="0"/>
              </a:spcAft>
              <a:buClr>
                <a:schemeClr val="dk1"/>
              </a:buClr>
              <a:buSzPts val="5400"/>
              <a:buFont typeface="Play"/>
              <a:buNone/>
            </a:pPr>
            <a:r>
              <a:t/>
            </a:r>
            <a:endParaRPr b="0" i="0" sz="5400" u="none" cap="none" strike="noStrike">
              <a:solidFill>
                <a:schemeClr val="dk1"/>
              </a:solidFill>
              <a:latin typeface="Play"/>
              <a:ea typeface="Play"/>
              <a:cs typeface="Play"/>
              <a:sym typeface="Play"/>
            </a:endParaRPr>
          </a:p>
          <a:p>
            <a:pPr indent="0" lvl="0" marL="0" marR="0" rtl="0" algn="l">
              <a:lnSpc>
                <a:spcPct val="90000"/>
              </a:lnSpc>
              <a:spcBef>
                <a:spcPts val="1200"/>
              </a:spcBef>
              <a:spcAft>
                <a:spcPts val="0"/>
              </a:spcAft>
              <a:buClr>
                <a:schemeClr val="dk1"/>
              </a:buClr>
              <a:buSzPts val="5400"/>
              <a:buFont typeface="Play"/>
              <a:buNone/>
            </a:pPr>
            <a:br>
              <a:rPr b="0" i="0" lang="en-PH" sz="5400" u="none" cap="none" strike="noStrike">
                <a:solidFill>
                  <a:schemeClr val="dk1"/>
                </a:solidFill>
                <a:latin typeface="Play"/>
                <a:ea typeface="Play"/>
                <a:cs typeface="Play"/>
                <a:sym typeface="Play"/>
              </a:rPr>
            </a:br>
            <a:endParaRPr b="0" i="0" sz="5400" u="none" cap="none" strike="noStrike">
              <a:solidFill>
                <a:schemeClr val="dk1"/>
              </a:solidFill>
              <a:latin typeface="Play"/>
              <a:ea typeface="Play"/>
              <a:cs typeface="Play"/>
              <a:sym typeface="Play"/>
            </a:endParaRPr>
          </a:p>
        </p:txBody>
      </p:sp>
      <p:pic>
        <p:nvPicPr>
          <p:cNvPr descr="A red silhouette of a person holding up his hand&#10;&#10;Description automatically generated" id="139" name="Google Shape;139;p1"/>
          <p:cNvPicPr preferRelativeResize="0"/>
          <p:nvPr/>
        </p:nvPicPr>
        <p:blipFill rotWithShape="1">
          <a:blip r:embed="rId3">
            <a:alphaModFix/>
          </a:blip>
          <a:srcRect b="0" l="0" r="0" t="0"/>
          <a:stretch/>
        </p:blipFill>
        <p:spPr>
          <a:xfrm>
            <a:off x="601074" y="2626729"/>
            <a:ext cx="2751400" cy="144027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19"/>
          <p:cNvSpPr txBox="1"/>
          <p:nvPr>
            <p:ph idx="1" type="body"/>
          </p:nvPr>
        </p:nvSpPr>
        <p:spPr>
          <a:xfrm>
            <a:off x="504400" y="953055"/>
            <a:ext cx="11183100" cy="4772100"/>
          </a:xfrm>
          <a:prstGeom prst="rect">
            <a:avLst/>
          </a:prstGeom>
          <a:noFill/>
          <a:ln>
            <a:noFill/>
          </a:ln>
        </p:spPr>
        <p:txBody>
          <a:bodyPr anchorCtr="0" anchor="ctr"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3000"/>
              <a:buNone/>
            </a:pPr>
            <a:r>
              <a:t/>
            </a:r>
            <a:endParaRPr b="0" i="0" sz="3000" u="none" strike="noStrike">
              <a:solidFill>
                <a:srgbClr val="000000"/>
              </a:solidFill>
              <a:latin typeface="Arial"/>
              <a:ea typeface="Arial"/>
              <a:cs typeface="Arial"/>
              <a:sym typeface="Arial"/>
            </a:endParaRPr>
          </a:p>
          <a:p>
            <a:pPr indent="0" lvl="0" marL="0" rtl="0" algn="l">
              <a:lnSpc>
                <a:spcPct val="90000"/>
              </a:lnSpc>
              <a:spcBef>
                <a:spcPts val="1000"/>
              </a:spcBef>
              <a:spcAft>
                <a:spcPts val="0"/>
              </a:spcAft>
              <a:buClr>
                <a:srgbClr val="000000"/>
              </a:buClr>
              <a:buSzPts val="3000"/>
              <a:buNone/>
            </a:pPr>
            <a:r>
              <a:rPr b="0" i="0" lang="en-PH" sz="3000" u="none" strike="noStrike">
                <a:solidFill>
                  <a:srgbClr val="000000"/>
                </a:solidFill>
                <a:latin typeface="Arial"/>
                <a:ea typeface="Arial"/>
                <a:cs typeface="Arial"/>
                <a:sym typeface="Arial"/>
              </a:rPr>
              <a:t>Kung susuriin, malaking bahagi ng kita ng pinakamayayamang pamilya ay nakakonsentra lamang sa iilang mga pamilya at indibidwal.</a:t>
            </a:r>
            <a:endParaRPr b="0" i="0" sz="3000" u="none" strike="noStrike">
              <a:solidFill>
                <a:srgbClr val="000000"/>
              </a:solidFill>
              <a:latin typeface="Arial"/>
              <a:ea typeface="Arial"/>
              <a:cs typeface="Arial"/>
              <a:sym typeface="Arial"/>
            </a:endParaRPr>
          </a:p>
          <a:p>
            <a:pPr indent="0" lvl="0" marL="0" rtl="0" algn="l">
              <a:lnSpc>
                <a:spcPct val="90000"/>
              </a:lnSpc>
              <a:spcBef>
                <a:spcPts val="1000"/>
              </a:spcBef>
              <a:spcAft>
                <a:spcPts val="0"/>
              </a:spcAft>
              <a:buClr>
                <a:srgbClr val="000000"/>
              </a:buClr>
              <a:buSzPts val="3000"/>
              <a:buNone/>
            </a:pPr>
            <a:r>
              <a:rPr b="0" i="0" lang="en-PH" sz="3000" u="none" strike="noStrike">
                <a:solidFill>
                  <a:srgbClr val="000000"/>
                </a:solidFill>
                <a:latin typeface="Arial"/>
                <a:ea typeface="Arial"/>
                <a:cs typeface="Arial"/>
                <a:sym typeface="Arial"/>
              </a:rPr>
              <a:t> </a:t>
            </a:r>
            <a:endParaRPr/>
          </a:p>
          <a:p>
            <a:pPr indent="0" lvl="0" marL="0" rtl="0" algn="l">
              <a:lnSpc>
                <a:spcPct val="90000"/>
              </a:lnSpc>
              <a:spcBef>
                <a:spcPts val="1000"/>
              </a:spcBef>
              <a:spcAft>
                <a:spcPts val="0"/>
              </a:spcAft>
              <a:buClr>
                <a:srgbClr val="000000"/>
              </a:buClr>
              <a:buSzPts val="3000"/>
              <a:buNone/>
            </a:pPr>
            <a:r>
              <a:rPr b="0" i="0" lang="en-PH" sz="3000" u="none" strike="noStrike">
                <a:solidFill>
                  <a:srgbClr val="000000"/>
                </a:solidFill>
                <a:latin typeface="Arial"/>
                <a:ea typeface="Arial"/>
                <a:cs typeface="Arial"/>
                <a:sym typeface="Arial"/>
              </a:rPr>
              <a:t>Pangunahin na rito ang magkakapatid na Sy kung saan nadagdagan ang kanilang net worth ng PhP 100.13 bilyon para sa taong 2023.</a:t>
            </a:r>
            <a:endParaRPr b="0" i="0" sz="3000" u="none" strike="noStrike">
              <a:solidFill>
                <a:srgbClr val="000000"/>
              </a:solidFill>
              <a:latin typeface="Arial"/>
              <a:ea typeface="Arial"/>
              <a:cs typeface="Arial"/>
              <a:sym typeface="Arial"/>
            </a:endParaRPr>
          </a:p>
          <a:p>
            <a:pPr indent="0" lvl="0" marL="0" rtl="0" algn="l">
              <a:lnSpc>
                <a:spcPct val="90000"/>
              </a:lnSpc>
              <a:spcBef>
                <a:spcPts val="1000"/>
              </a:spcBef>
              <a:spcAft>
                <a:spcPts val="0"/>
              </a:spcAft>
              <a:buClr>
                <a:srgbClr val="000000"/>
              </a:buClr>
              <a:buSzPts val="3000"/>
              <a:buNone/>
            </a:pPr>
            <a:r>
              <a:t/>
            </a:r>
            <a:endParaRPr sz="3000">
              <a:solidFill>
                <a:srgbClr val="000000"/>
              </a:solidFill>
            </a:endParaRPr>
          </a:p>
          <a:p>
            <a:pPr indent="0" lvl="0" marL="0" rtl="0" algn="l">
              <a:lnSpc>
                <a:spcPct val="90000"/>
              </a:lnSpc>
              <a:spcBef>
                <a:spcPts val="1000"/>
              </a:spcBef>
              <a:spcAft>
                <a:spcPts val="0"/>
              </a:spcAft>
              <a:buClr>
                <a:srgbClr val="000000"/>
              </a:buClr>
              <a:buSzPts val="3000"/>
              <a:buNone/>
            </a:pPr>
            <a:r>
              <a:rPr b="0" i="0" lang="en-PH" sz="3000" u="none" strike="noStrike">
                <a:solidFill>
                  <a:srgbClr val="000000"/>
                </a:solidFill>
                <a:latin typeface="Arial"/>
                <a:ea typeface="Arial"/>
                <a:cs typeface="Arial"/>
                <a:sym typeface="Arial"/>
              </a:rPr>
              <a:t>Malaki rin ang itinaas ng net worth nina Ramon Ang </a:t>
            </a:r>
            <a:endParaRPr b="0" i="0" sz="3000" u="none" strike="noStrike">
              <a:solidFill>
                <a:srgbClr val="000000"/>
              </a:solidFill>
              <a:latin typeface="Arial"/>
              <a:ea typeface="Arial"/>
              <a:cs typeface="Arial"/>
              <a:sym typeface="Arial"/>
            </a:endParaRPr>
          </a:p>
          <a:p>
            <a:pPr indent="0" lvl="0" marL="0" rtl="0" algn="l">
              <a:lnSpc>
                <a:spcPct val="90000"/>
              </a:lnSpc>
              <a:spcBef>
                <a:spcPts val="1000"/>
              </a:spcBef>
              <a:spcAft>
                <a:spcPts val="0"/>
              </a:spcAft>
              <a:buClr>
                <a:srgbClr val="000000"/>
              </a:buClr>
              <a:buSzPts val="3000"/>
              <a:buNone/>
            </a:pPr>
            <a:r>
              <a:rPr b="0" i="0" lang="en-PH" sz="3000" u="none" strike="noStrike">
                <a:solidFill>
                  <a:srgbClr val="000000"/>
                </a:solidFill>
                <a:latin typeface="Arial"/>
                <a:ea typeface="Arial"/>
                <a:cs typeface="Arial"/>
                <a:sym typeface="Arial"/>
              </a:rPr>
              <a:t>(PhP 77.88 bilyon), Enrique Razon Jr. (PhP 33.38 bilyon) at Manny Villar (PhP 16.69 bilyon) sa parehong panahon.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0"/>
          <p:cNvSpPr txBox="1"/>
          <p:nvPr>
            <p:ph idx="1" type="body"/>
          </p:nvPr>
        </p:nvSpPr>
        <p:spPr>
          <a:xfrm>
            <a:off x="504390" y="1534738"/>
            <a:ext cx="11183100" cy="3440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0000"/>
              </a:buClr>
              <a:buSzPts val="3000"/>
              <a:buNone/>
            </a:pPr>
            <a:r>
              <a:rPr b="0" i="0" lang="en-PH" sz="3000" u="none" strike="noStrike">
                <a:solidFill>
                  <a:srgbClr val="000000"/>
                </a:solidFill>
                <a:latin typeface="Arial"/>
                <a:ea typeface="Arial"/>
                <a:cs typeface="Arial"/>
                <a:sym typeface="Arial"/>
              </a:rPr>
              <a:t>Makikitang sa mga nabanggit na kilo-kilometro ang agwat ng kinikita ng mga pinakamayayaman at pinakamahihirap na mga Pilipino.</a:t>
            </a:r>
            <a:endParaRPr sz="3000">
              <a:solidFill>
                <a:srgbClr val="000000"/>
              </a:solidFill>
            </a:endParaRPr>
          </a:p>
          <a:p>
            <a:pPr indent="0" lvl="0" marL="0" rtl="0" algn="l">
              <a:lnSpc>
                <a:spcPct val="90000"/>
              </a:lnSpc>
              <a:spcBef>
                <a:spcPts val="0"/>
              </a:spcBef>
              <a:spcAft>
                <a:spcPts val="0"/>
              </a:spcAft>
              <a:buClr>
                <a:srgbClr val="000000"/>
              </a:buClr>
              <a:buSzPts val="3000"/>
              <a:buNone/>
            </a:pPr>
            <a:r>
              <a:t/>
            </a:r>
            <a:endParaRPr sz="3000">
              <a:solidFill>
                <a:srgbClr val="000000"/>
              </a:solidFill>
            </a:endParaRPr>
          </a:p>
          <a:p>
            <a:pPr indent="0" lvl="0" marL="0" rtl="0" algn="l">
              <a:lnSpc>
                <a:spcPct val="90000"/>
              </a:lnSpc>
              <a:spcBef>
                <a:spcPts val="0"/>
              </a:spcBef>
              <a:spcAft>
                <a:spcPts val="0"/>
              </a:spcAft>
              <a:buClr>
                <a:srgbClr val="000000"/>
              </a:buClr>
              <a:buSzPts val="3000"/>
              <a:buNone/>
            </a:pPr>
            <a:r>
              <a:rPr b="0" i="0" lang="en-PH" sz="3000" u="none" strike="noStrike">
                <a:solidFill>
                  <a:srgbClr val="000000"/>
                </a:solidFill>
                <a:latin typeface="Arial"/>
                <a:ea typeface="Arial"/>
                <a:cs typeface="Arial"/>
                <a:sym typeface="Arial"/>
              </a:rPr>
              <a:t>Mula rito, umiigting ang panawagan ng mga unyon at pangmasang organisasyon para sa makabuluhang umento sa sahod at makatwirang pagbubuwis sa mga pinakamayayamang indibidwal at korporasyon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1"/>
          <p:cNvSpPr txBox="1"/>
          <p:nvPr>
            <p:ph type="ctrTitle"/>
          </p:nvPr>
        </p:nvSpPr>
        <p:spPr>
          <a:xfrm>
            <a:off x="1524000" y="1143000"/>
            <a:ext cx="9144000" cy="258572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Font typeface="Play"/>
              <a:buNone/>
            </a:pPr>
            <a:r>
              <a:rPr lang="en-PH" sz="6000"/>
              <a:t>TRABAHO</a:t>
            </a:r>
            <a:endParaRPr sz="6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graphicFrame>
        <p:nvGraphicFramePr>
          <p:cNvPr id="281" name="Google Shape;281;p22"/>
          <p:cNvGraphicFramePr/>
          <p:nvPr/>
        </p:nvGraphicFramePr>
        <p:xfrm>
          <a:off x="600953" y="1973517"/>
          <a:ext cx="3000000" cy="3000000"/>
        </p:xfrm>
        <a:graphic>
          <a:graphicData uri="http://schemas.openxmlformats.org/drawingml/2006/table">
            <a:tbl>
              <a:tblPr>
                <a:noFill/>
                <a:tableStyleId>{A544CF7A-43DC-410D-B25E-8A1D7C37BE59}</a:tableStyleId>
              </a:tblPr>
              <a:tblGrid>
                <a:gridCol w="2900950"/>
                <a:gridCol w="1134350"/>
                <a:gridCol w="1320300"/>
                <a:gridCol w="1097150"/>
                <a:gridCol w="929775"/>
                <a:gridCol w="1115750"/>
                <a:gridCol w="1338900"/>
                <a:gridCol w="1152925"/>
              </a:tblGrid>
              <a:tr h="861625">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2024</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Enero</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Pebrero</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Marso</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Abril</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Mayo</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Hunyo</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Hulyo</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861625">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Labor Force Participation (%)</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61.1</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64.8</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65.3</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64.1</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64.8</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66.0</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63.5</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19925">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Employed (%)</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95.5</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96.5</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96.1</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96.0</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95.9</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96.9</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95.3</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861625">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Underemployed (%)</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13.9</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12.4</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11.0</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14.6</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9.9</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12.1</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12.1</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19925">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Unemployed (%)</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4.5</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3.5</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3.9</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4.0</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4.1</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3.1</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4.7</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03325">
                <a:tc>
                  <a:txBody>
                    <a:bodyPr/>
                    <a:lstStyle/>
                    <a:p>
                      <a:pPr indent="0" lvl="0" marL="0" marR="0" rtl="0" algn="l">
                        <a:lnSpc>
                          <a:spcPct val="115000"/>
                        </a:lnSpc>
                        <a:spcBef>
                          <a:spcPts val="0"/>
                        </a:spcBef>
                        <a:spcAft>
                          <a:spcPts val="0"/>
                        </a:spcAft>
                        <a:buNone/>
                      </a:pPr>
                      <a:r>
                        <a:rPr b="1" lang="en-PH" sz="2400" u="none" cap="none" strike="noStrike">
                          <a:latin typeface="Play"/>
                          <a:ea typeface="Play"/>
                          <a:cs typeface="Play"/>
                          <a:sym typeface="Play"/>
                        </a:rPr>
                        <a:t>Persons Not in the Labor Force (%)</a:t>
                      </a:r>
                      <a:endParaRPr b="1"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38.9</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35.2</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34.7</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35.9</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35.2</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34.0</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2400" u="none" cap="none" strike="noStrike">
                          <a:latin typeface="Play"/>
                          <a:ea typeface="Play"/>
                          <a:cs typeface="Play"/>
                          <a:sym typeface="Play"/>
                        </a:rPr>
                        <a:t>36.5</a:t>
                      </a:r>
                      <a:endParaRPr sz="2000" u="none" cap="none" strike="noStrike">
                        <a:latin typeface="Play"/>
                        <a:ea typeface="Play"/>
                        <a:cs typeface="Play"/>
                        <a:sym typeface="Play"/>
                      </a:endParaRPr>
                    </a:p>
                  </a:txBody>
                  <a:tcPr marT="0" marB="0" marR="63500" marL="635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282" name="Google Shape;282;p22"/>
          <p:cNvSpPr txBox="1"/>
          <p:nvPr/>
        </p:nvSpPr>
        <p:spPr>
          <a:xfrm>
            <a:off x="600953" y="715825"/>
            <a:ext cx="10990200" cy="1077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3200">
                <a:solidFill>
                  <a:schemeClr val="dk1"/>
                </a:solidFill>
                <a:latin typeface="Arial"/>
                <a:ea typeface="Arial"/>
                <a:cs typeface="Arial"/>
                <a:sym typeface="Arial"/>
              </a:rPr>
              <a:t>Hulyo 2024 = 47.7 milyong may trabaho</a:t>
            </a:r>
            <a:endParaRPr sz="3200">
              <a:solidFill>
                <a:schemeClr val="dk1"/>
              </a:solidFill>
            </a:endParaRPr>
          </a:p>
          <a:p>
            <a:pPr indent="0" lvl="0" marL="0" marR="0" rtl="0" algn="l">
              <a:spcBef>
                <a:spcPts val="0"/>
              </a:spcBef>
              <a:spcAft>
                <a:spcPts val="0"/>
              </a:spcAft>
              <a:buNone/>
            </a:pPr>
            <a:r>
              <a:rPr lang="en-PH" sz="3200">
                <a:solidFill>
                  <a:schemeClr val="dk1"/>
                </a:solidFill>
              </a:rPr>
              <a:t>                   </a:t>
            </a:r>
            <a:r>
              <a:rPr lang="en-PH" sz="3200">
                <a:solidFill>
                  <a:schemeClr val="dk1"/>
                </a:solidFill>
                <a:latin typeface="Arial"/>
                <a:ea typeface="Arial"/>
                <a:cs typeface="Arial"/>
                <a:sym typeface="Arial"/>
              </a:rPr>
              <a:t>= 5.8 milyong underemployed</a:t>
            </a:r>
            <a:endParaRPr sz="3200">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3"/>
          <p:cNvSpPr txBox="1"/>
          <p:nvPr/>
        </p:nvSpPr>
        <p:spPr>
          <a:xfrm>
            <a:off x="400050" y="806975"/>
            <a:ext cx="11306700" cy="5633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Sa batayan ng oras paggawa, </a:t>
            </a:r>
            <a:endParaRPr b="0" i="0" sz="30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3000"/>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48 oras pataas </a:t>
            </a:r>
            <a:endParaRPr sz="3000"/>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 </a:t>
            </a:r>
            <a:r>
              <a:rPr b="1" i="0" lang="en-PH" sz="3000" u="none" strike="noStrike">
                <a:solidFill>
                  <a:srgbClr val="000000"/>
                </a:solidFill>
              </a:rPr>
              <a:t>9.55 milyon </a:t>
            </a:r>
            <a:endParaRPr b="1" sz="3000"/>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 </a:t>
            </a:r>
            <a:r>
              <a:rPr b="1" i="0" lang="en-PH" sz="3000" u="none" strike="noStrike">
                <a:solidFill>
                  <a:srgbClr val="000000"/>
                </a:solidFill>
              </a:rPr>
              <a:t>6.03 milyon </a:t>
            </a:r>
            <a:r>
              <a:rPr b="0" i="0" lang="en-PH" sz="3000" u="none" strike="noStrike">
                <a:solidFill>
                  <a:srgbClr val="000000"/>
                </a:solidFill>
                <a:latin typeface="Arial"/>
                <a:ea typeface="Arial"/>
                <a:cs typeface="Arial"/>
                <a:sym typeface="Arial"/>
              </a:rPr>
              <a:t>sa mga ito ay nagsabing dagdag kita ang dahilan ng kanilang pagtatrabaho lampas sa normal work hours. </a:t>
            </a:r>
            <a:endParaRPr sz="3000"/>
          </a:p>
          <a:p>
            <a:pPr indent="0" lvl="0" marL="0" marR="0" rtl="0" algn="l">
              <a:spcBef>
                <a:spcPts val="0"/>
              </a:spcBef>
              <a:spcAft>
                <a:spcPts val="0"/>
              </a:spcAft>
              <a:buNone/>
            </a:pPr>
            <a:r>
              <a:t/>
            </a:r>
            <a:endParaRPr b="0" i="0" sz="3000" u="none" strike="noStrike">
              <a:solidFill>
                <a:srgbClr val="000000"/>
              </a:solidFill>
              <a:latin typeface="Arial"/>
              <a:ea typeface="Arial"/>
              <a:cs typeface="Arial"/>
              <a:sym typeface="Arial"/>
            </a:endParaRPr>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Mas mababa sa 40 oras </a:t>
            </a:r>
            <a:endParaRPr sz="3000"/>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 </a:t>
            </a:r>
            <a:r>
              <a:rPr b="1" i="0" lang="en-PH" sz="3000" u="none" strike="noStrike">
                <a:solidFill>
                  <a:srgbClr val="000000"/>
                </a:solidFill>
              </a:rPr>
              <a:t>13.84 milyon</a:t>
            </a:r>
            <a:r>
              <a:rPr b="0" i="0" lang="en-PH" sz="3000" u="none" strike="noStrike">
                <a:solidFill>
                  <a:srgbClr val="000000"/>
                </a:solidFill>
                <a:latin typeface="Arial"/>
                <a:ea typeface="Arial"/>
                <a:cs typeface="Arial"/>
                <a:sym typeface="Arial"/>
              </a:rPr>
              <a:t> </a:t>
            </a:r>
            <a:endParaRPr sz="3000"/>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 </a:t>
            </a:r>
            <a:r>
              <a:rPr b="1" i="0" lang="en-PH" sz="3000" u="none" strike="noStrike">
                <a:solidFill>
                  <a:srgbClr val="000000"/>
                </a:solidFill>
              </a:rPr>
              <a:t>9.15 milyon</a:t>
            </a:r>
            <a:r>
              <a:rPr b="0" i="0" lang="en-PH" sz="3000" u="none" strike="noStrike">
                <a:solidFill>
                  <a:srgbClr val="000000"/>
                </a:solidFill>
                <a:latin typeface="Arial"/>
                <a:ea typeface="Arial"/>
                <a:cs typeface="Arial"/>
                <a:sym typeface="Arial"/>
              </a:rPr>
              <a:t> sa mga ito ay nagsabing kalikasan ng kanilang trabaho ang dahilan ng kung bakit di aabot sa 40 oras ang kanilang oras paggawa (part-time, informal) </a:t>
            </a:r>
            <a:endParaRPr sz="3000">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4"/>
          <p:cNvSpPr txBox="1"/>
          <p:nvPr/>
        </p:nvSpPr>
        <p:spPr>
          <a:xfrm>
            <a:off x="442662" y="1659285"/>
            <a:ext cx="11306676" cy="403187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PH" sz="3200" u="none" strike="noStrike">
                <a:solidFill>
                  <a:srgbClr val="000000"/>
                </a:solidFill>
                <a:latin typeface="Arial"/>
                <a:ea typeface="Arial"/>
                <a:cs typeface="Arial"/>
                <a:sym typeface="Arial"/>
              </a:rPr>
              <a:t>2.38 milyon </a:t>
            </a:r>
            <a:r>
              <a:rPr b="0" i="0" lang="en-PH" sz="3200" u="none" strike="noStrike">
                <a:solidFill>
                  <a:srgbClr val="000000"/>
                </a:solidFill>
                <a:latin typeface="Arial"/>
                <a:ea typeface="Arial"/>
                <a:cs typeface="Arial"/>
                <a:sym typeface="Arial"/>
              </a:rPr>
              <a:t>= walang trabaho</a:t>
            </a:r>
            <a:endParaRPr b="0" i="0" sz="32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i="0" sz="3200" u="none" strike="noStrike">
              <a:solidFill>
                <a:srgbClr val="000000"/>
              </a:solidFill>
              <a:latin typeface="Arial"/>
              <a:ea typeface="Arial"/>
              <a:cs typeface="Arial"/>
              <a:sym typeface="Arial"/>
            </a:endParaRPr>
          </a:p>
          <a:p>
            <a:pPr indent="0" lvl="0" marL="0" marR="0" rtl="0" algn="l">
              <a:spcBef>
                <a:spcPts val="0"/>
              </a:spcBef>
              <a:spcAft>
                <a:spcPts val="0"/>
              </a:spcAft>
              <a:buNone/>
            </a:pPr>
            <a:r>
              <a:rPr b="1" i="0" lang="en-PH" sz="3200" u="none" strike="noStrike">
                <a:solidFill>
                  <a:srgbClr val="000000"/>
                </a:solidFill>
                <a:latin typeface="Arial"/>
                <a:ea typeface="Arial"/>
                <a:cs typeface="Arial"/>
                <a:sym typeface="Arial"/>
              </a:rPr>
              <a:t>28.82 milyon </a:t>
            </a:r>
            <a:r>
              <a:rPr b="0" i="0" lang="en-PH" sz="3200" u="none" strike="noStrike">
                <a:solidFill>
                  <a:srgbClr val="000000"/>
                </a:solidFill>
                <a:latin typeface="Arial"/>
                <a:ea typeface="Arial"/>
                <a:cs typeface="Arial"/>
                <a:sym typeface="Arial"/>
              </a:rPr>
              <a:t>= persons not in the labor force: Ayon sa Philippine Statistics Authority: “[t]hose not in the labor force are persons who are not looking for work because of reasons such as housekeeping, schooling, and permanent disability. Examples are housewives, students, persons with disability, or retired persons.” (Technical Notes, Labor Force Survey)</a:t>
            </a:r>
            <a:endParaRPr sz="3200">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5"/>
          <p:cNvSpPr txBox="1"/>
          <p:nvPr/>
        </p:nvSpPr>
        <p:spPr>
          <a:xfrm>
            <a:off x="442662" y="985710"/>
            <a:ext cx="11306700" cy="5633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Batay sa uri ng trabaho,</a:t>
            </a:r>
            <a:endParaRPr b="0" i="0" sz="30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3000"/>
          </a:p>
          <a:p>
            <a:pPr indent="0" lvl="0" marL="0" marR="0" rtl="0" algn="l">
              <a:spcBef>
                <a:spcPts val="0"/>
              </a:spcBef>
              <a:spcAft>
                <a:spcPts val="0"/>
              </a:spcAft>
              <a:buNone/>
            </a:pPr>
            <a:r>
              <a:rPr b="1" i="0" lang="en-PH" sz="3000" u="none" strike="noStrike">
                <a:solidFill>
                  <a:srgbClr val="000000"/>
                </a:solidFill>
                <a:latin typeface="Arial"/>
                <a:ea typeface="Arial"/>
                <a:cs typeface="Arial"/>
                <a:sym typeface="Arial"/>
              </a:rPr>
              <a:t>26.5% o 12.64 milyon </a:t>
            </a:r>
            <a:r>
              <a:rPr b="0" i="0" lang="en-PH" sz="3000" u="none" strike="noStrike">
                <a:solidFill>
                  <a:srgbClr val="000000"/>
                </a:solidFill>
                <a:latin typeface="Arial"/>
                <a:ea typeface="Arial"/>
                <a:cs typeface="Arial"/>
                <a:sym typeface="Arial"/>
              </a:rPr>
              <a:t>= gumagampan ng elementary occupations na may karaniwang buwanang</a:t>
            </a:r>
            <a:endParaRPr b="0" i="0" sz="3000" u="none" strike="noStrike">
              <a:solidFill>
                <a:srgbClr val="000000"/>
              </a:solidFill>
              <a:latin typeface="Arial"/>
              <a:ea typeface="Arial"/>
              <a:cs typeface="Arial"/>
              <a:sym typeface="Arial"/>
            </a:endParaRPr>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sahod na PhP 12,276 noong 2021.</a:t>
            </a:r>
            <a:endParaRPr sz="3000"/>
          </a:p>
          <a:p>
            <a:pPr indent="0" lvl="0" marL="0" marR="0" rtl="0" algn="l">
              <a:spcBef>
                <a:spcPts val="0"/>
              </a:spcBef>
              <a:spcAft>
                <a:spcPts val="0"/>
              </a:spcAft>
              <a:buNone/>
            </a:pPr>
            <a:r>
              <a:t/>
            </a:r>
            <a:endParaRPr b="0" i="0" sz="3000" u="none" strike="noStrike">
              <a:solidFill>
                <a:srgbClr val="000000"/>
              </a:solidFill>
              <a:latin typeface="Arial"/>
              <a:ea typeface="Arial"/>
              <a:cs typeface="Arial"/>
              <a:sym typeface="Arial"/>
            </a:endParaRPr>
          </a:p>
          <a:p>
            <a:pPr indent="0" lvl="0" marL="0" marR="0" rtl="0" algn="l">
              <a:spcBef>
                <a:spcPts val="0"/>
              </a:spcBef>
              <a:spcAft>
                <a:spcPts val="0"/>
              </a:spcAft>
              <a:buNone/>
            </a:pPr>
            <a:r>
              <a:rPr b="1" i="0" lang="en-PH" sz="3000" u="none" strike="noStrike">
                <a:solidFill>
                  <a:srgbClr val="000000"/>
                </a:solidFill>
                <a:latin typeface="Arial"/>
                <a:ea typeface="Arial"/>
                <a:cs typeface="Arial"/>
                <a:sym typeface="Arial"/>
              </a:rPr>
              <a:t>24.2% o 11.54 milyon </a:t>
            </a:r>
            <a:r>
              <a:rPr b="0" i="0" lang="en-PH" sz="3000" u="none" strike="noStrike">
                <a:solidFill>
                  <a:srgbClr val="000000"/>
                </a:solidFill>
                <a:latin typeface="Arial"/>
                <a:ea typeface="Arial"/>
                <a:cs typeface="Arial"/>
                <a:sym typeface="Arial"/>
              </a:rPr>
              <a:t>= sales and service workers</a:t>
            </a:r>
            <a:endParaRPr b="0" i="0" sz="30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3000"/>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 Ang dalawang nabanggit na linya ng paggawa ay kinatatangian ng laganap na impormalisasyon, mababang pasahod, kontraktwalisasyon, at kawalan o kakapusan ng access sa panlipunang proteksyon.</a:t>
            </a:r>
            <a:endParaRPr sz="3000">
              <a:solidFill>
                <a:schemeClr val="dk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6"/>
          <p:cNvSpPr txBox="1"/>
          <p:nvPr/>
        </p:nvSpPr>
        <p:spPr>
          <a:xfrm>
            <a:off x="442661" y="1413063"/>
            <a:ext cx="10951200" cy="3786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Batay sa uri ng manggagawa, </a:t>
            </a:r>
            <a:endParaRPr b="0" i="0" sz="32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3200"/>
          </a:p>
          <a:p>
            <a:pPr indent="-457200" lvl="0" marL="457200" marR="0" rtl="0" algn="l">
              <a:lnSpc>
                <a:spcPct val="150000"/>
              </a:lnSpc>
              <a:spcBef>
                <a:spcPts val="0"/>
              </a:spcBef>
              <a:spcAft>
                <a:spcPts val="0"/>
              </a:spcAft>
              <a:buClr>
                <a:srgbClr val="000000"/>
              </a:buClr>
              <a:buSzPts val="3200"/>
              <a:buFont typeface="Arial"/>
              <a:buChar char="•"/>
            </a:pPr>
            <a:r>
              <a:rPr b="1" i="0" lang="en-PH" sz="3200" u="none" strike="noStrike">
                <a:solidFill>
                  <a:srgbClr val="000000"/>
                </a:solidFill>
              </a:rPr>
              <a:t>63.8% o 30.43 milyon</a:t>
            </a:r>
            <a:r>
              <a:rPr b="0" i="0" lang="en-PH" sz="3200" u="none" strike="noStrike">
                <a:solidFill>
                  <a:srgbClr val="000000"/>
                </a:solidFill>
                <a:latin typeface="Arial"/>
                <a:ea typeface="Arial"/>
                <a:cs typeface="Arial"/>
                <a:sym typeface="Arial"/>
              </a:rPr>
              <a:t> = sahuran </a:t>
            </a:r>
            <a:endParaRPr/>
          </a:p>
          <a:p>
            <a:pPr indent="-457200" lvl="0" marL="457200" marR="0" rtl="0" algn="l">
              <a:lnSpc>
                <a:spcPct val="150000"/>
              </a:lnSpc>
              <a:spcBef>
                <a:spcPts val="0"/>
              </a:spcBef>
              <a:spcAft>
                <a:spcPts val="0"/>
              </a:spcAft>
              <a:buClr>
                <a:srgbClr val="000000"/>
              </a:buClr>
              <a:buSzPts val="3200"/>
              <a:buFont typeface="Arial"/>
              <a:buChar char="•"/>
            </a:pPr>
            <a:r>
              <a:rPr b="1" i="0" lang="en-PH" sz="3200" u="none" strike="noStrike">
                <a:solidFill>
                  <a:srgbClr val="000000"/>
                </a:solidFill>
              </a:rPr>
              <a:t>49.9% o 23.8 milyon </a:t>
            </a:r>
            <a:r>
              <a:rPr b="0" i="0" lang="en-PH" sz="3200" u="none" strike="noStrike">
                <a:solidFill>
                  <a:srgbClr val="000000"/>
                </a:solidFill>
                <a:latin typeface="Arial"/>
                <a:ea typeface="Arial"/>
                <a:cs typeface="Arial"/>
                <a:sym typeface="Arial"/>
              </a:rPr>
              <a:t>= nakapaloob sa pribadong empresa </a:t>
            </a:r>
            <a:endParaRPr/>
          </a:p>
          <a:p>
            <a:pPr indent="-457200" lvl="0" marL="457200" marR="0" rtl="0" algn="l">
              <a:lnSpc>
                <a:spcPct val="150000"/>
              </a:lnSpc>
              <a:spcBef>
                <a:spcPts val="0"/>
              </a:spcBef>
              <a:spcAft>
                <a:spcPts val="0"/>
              </a:spcAft>
              <a:buClr>
                <a:srgbClr val="000000"/>
              </a:buClr>
              <a:buSzPts val="3200"/>
              <a:buFont typeface="Arial"/>
              <a:buChar char="•"/>
            </a:pPr>
            <a:r>
              <a:rPr b="1" i="0" lang="en-PH" sz="3200" u="none" strike="noStrike">
                <a:solidFill>
                  <a:srgbClr val="000000"/>
                </a:solidFill>
              </a:rPr>
              <a:t>5.7% o 2.72 milyon</a:t>
            </a:r>
            <a:r>
              <a:rPr b="0" i="0" lang="en-PH" sz="3200" u="none" strike="noStrike">
                <a:solidFill>
                  <a:srgbClr val="000000"/>
                </a:solidFill>
                <a:latin typeface="Arial"/>
                <a:ea typeface="Arial"/>
                <a:cs typeface="Arial"/>
                <a:sym typeface="Arial"/>
              </a:rPr>
              <a:t> – unpaid family worker </a:t>
            </a:r>
            <a:endParaRPr sz="4800">
              <a:solidFill>
                <a:schemeClr val="dk1"/>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27"/>
          <p:cNvSpPr txBox="1"/>
          <p:nvPr/>
        </p:nvSpPr>
        <p:spPr>
          <a:xfrm>
            <a:off x="463962" y="1259964"/>
            <a:ext cx="11264100" cy="501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Batay sa kasarian, </a:t>
            </a:r>
            <a:endParaRPr b="0" i="0" sz="32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3200"/>
          </a:p>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LFP  = 74.5% o 29.5 milyong kalalakihan </a:t>
            </a:r>
            <a:endParaRPr sz="3200"/>
          </a:p>
          <a:p>
            <a:pPr indent="0" lvl="0" marL="0" marR="0" rtl="0" algn="l">
              <a:spcBef>
                <a:spcPts val="0"/>
              </a:spcBef>
              <a:spcAft>
                <a:spcPts val="0"/>
              </a:spcAft>
              <a:buNone/>
            </a:pPr>
            <a:r>
              <a:rPr lang="en-PH" sz="3200"/>
              <a:t>        </a:t>
            </a:r>
            <a:r>
              <a:rPr b="0" i="0" lang="en-PH" sz="3200" u="none" strike="noStrike">
                <a:solidFill>
                  <a:srgbClr val="000000"/>
                </a:solidFill>
                <a:latin typeface="Arial"/>
                <a:ea typeface="Arial"/>
                <a:cs typeface="Arial"/>
                <a:sym typeface="Arial"/>
              </a:rPr>
              <a:t>= 52.4% o 20.6 milyong kababaihan </a:t>
            </a:r>
            <a:endParaRPr b="0" i="0" sz="32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3200"/>
          </a:p>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 Isa sa mga salik sa malaking agwat na ito sa LFP ay dahil maraming kababaihan ang nadedestino sa </a:t>
            </a:r>
            <a:r>
              <a:rPr b="0" i="1" lang="en-PH" sz="3200" u="none" strike="noStrike">
                <a:solidFill>
                  <a:srgbClr val="000000"/>
                </a:solidFill>
                <a:latin typeface="Arial"/>
                <a:ea typeface="Arial"/>
                <a:cs typeface="Arial"/>
                <a:sym typeface="Arial"/>
              </a:rPr>
              <a:t>housekeeping</a:t>
            </a:r>
            <a:r>
              <a:rPr b="0" i="0" lang="en-PH" sz="3200" u="none" strike="noStrike">
                <a:solidFill>
                  <a:srgbClr val="000000"/>
                </a:solidFill>
                <a:latin typeface="Arial"/>
                <a:ea typeface="Arial"/>
                <a:cs typeface="Arial"/>
                <a:sym typeface="Arial"/>
              </a:rPr>
              <a:t>. Batay sa nabanggit sa itaas, sila ay tinuturing na </a:t>
            </a:r>
            <a:r>
              <a:rPr b="0" i="1" lang="en-PH" sz="3200" u="none" strike="noStrike">
                <a:solidFill>
                  <a:srgbClr val="000000"/>
                </a:solidFill>
                <a:latin typeface="Arial"/>
                <a:ea typeface="Arial"/>
                <a:cs typeface="Arial"/>
                <a:sym typeface="Arial"/>
              </a:rPr>
              <a:t>persons not in the labor force </a:t>
            </a:r>
            <a:r>
              <a:rPr b="0" i="0" lang="en-PH" sz="3200" u="none" strike="noStrike">
                <a:solidFill>
                  <a:srgbClr val="000000"/>
                </a:solidFill>
                <a:latin typeface="Arial"/>
                <a:ea typeface="Arial"/>
                <a:cs typeface="Arial"/>
                <a:sym typeface="Arial"/>
              </a:rPr>
              <a:t>kahanay ng mga PWD, estudyante, at mga retirado. </a:t>
            </a:r>
            <a:endParaRPr sz="7200">
              <a:solidFill>
                <a:schemeClr val="dk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28"/>
          <p:cNvSpPr txBox="1"/>
          <p:nvPr/>
        </p:nvSpPr>
        <p:spPr>
          <a:xfrm>
            <a:off x="463962" y="984439"/>
            <a:ext cx="11264100" cy="5495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2700" u="none" strike="noStrike">
                <a:solidFill>
                  <a:srgbClr val="000000"/>
                </a:solidFill>
                <a:latin typeface="Arial"/>
                <a:ea typeface="Arial"/>
                <a:cs typeface="Arial"/>
                <a:sym typeface="Arial"/>
              </a:rPr>
              <a:t>Ayon sa 2023 Survey on Overseas Filipinos, </a:t>
            </a:r>
            <a:endParaRPr b="0" i="0" sz="27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2700"/>
          </a:p>
          <a:p>
            <a:pPr indent="0" lvl="0" marL="0" marR="0" rtl="0" algn="l">
              <a:spcBef>
                <a:spcPts val="0"/>
              </a:spcBef>
              <a:spcAft>
                <a:spcPts val="0"/>
              </a:spcAft>
              <a:buNone/>
            </a:pPr>
            <a:r>
              <a:rPr b="1" i="0" lang="en-PH" sz="2700" u="none" strike="noStrike">
                <a:solidFill>
                  <a:srgbClr val="000000"/>
                </a:solidFill>
              </a:rPr>
              <a:t>2.16 milyon				</a:t>
            </a:r>
            <a:r>
              <a:rPr lang="en-PH" sz="2700"/>
              <a:t> 	</a:t>
            </a:r>
            <a:r>
              <a:rPr b="0" i="0" lang="en-PH" sz="2700" u="none" strike="noStrike">
                <a:solidFill>
                  <a:srgbClr val="000000"/>
                </a:solidFill>
                <a:latin typeface="Arial"/>
                <a:ea typeface="Arial"/>
                <a:cs typeface="Arial"/>
                <a:sym typeface="Arial"/>
              </a:rPr>
              <a:t>= OFWs </a:t>
            </a:r>
            <a:endParaRPr b="0" i="0" sz="27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2700"/>
          </a:p>
          <a:p>
            <a:pPr indent="0" lvl="0" marL="0" marR="0" rtl="0" algn="l">
              <a:spcBef>
                <a:spcPts val="0"/>
              </a:spcBef>
              <a:spcAft>
                <a:spcPts val="0"/>
              </a:spcAft>
              <a:buNone/>
            </a:pPr>
            <a:r>
              <a:rPr b="1" i="0" lang="en-PH" sz="2700" u="none" strike="noStrike">
                <a:solidFill>
                  <a:srgbClr val="000000"/>
                </a:solidFill>
              </a:rPr>
              <a:t>1.20 milyon o 55.6%</a:t>
            </a:r>
            <a:r>
              <a:rPr b="0" i="0" lang="en-PH" sz="2700" u="none" strike="noStrike">
                <a:solidFill>
                  <a:srgbClr val="000000"/>
                </a:solidFill>
                <a:latin typeface="Arial"/>
                <a:ea typeface="Arial"/>
                <a:cs typeface="Arial"/>
                <a:sym typeface="Arial"/>
              </a:rPr>
              <a:t>         = kababaihan </a:t>
            </a:r>
            <a:endParaRPr sz="2700"/>
          </a:p>
          <a:p>
            <a:pPr indent="0" lvl="0" marL="4114800" marR="0" rtl="0" algn="l">
              <a:spcBef>
                <a:spcPts val="0"/>
              </a:spcBef>
              <a:spcAft>
                <a:spcPts val="0"/>
              </a:spcAft>
              <a:buNone/>
            </a:pPr>
            <a:r>
              <a:rPr b="0" i="0" lang="en-PH" sz="2700" u="none" strike="noStrike">
                <a:solidFill>
                  <a:srgbClr val="000000"/>
                </a:solidFill>
                <a:latin typeface="Arial"/>
                <a:ea typeface="Arial"/>
                <a:cs typeface="Arial"/>
                <a:sym typeface="Arial"/>
              </a:rPr>
              <a:t>= 64.1% sa mga kababaihang OFW ay   gumagampan ng </a:t>
            </a:r>
            <a:r>
              <a:rPr b="0" i="1" lang="en-PH" sz="2700" u="none" strike="noStrike">
                <a:solidFill>
                  <a:srgbClr val="000000"/>
                </a:solidFill>
                <a:latin typeface="Arial"/>
                <a:ea typeface="Arial"/>
                <a:cs typeface="Arial"/>
                <a:sym typeface="Arial"/>
              </a:rPr>
              <a:t>elementary occupations </a:t>
            </a:r>
            <a:endParaRPr b="0" i="1" sz="2700" u="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i="1" sz="2700"/>
          </a:p>
          <a:p>
            <a:pPr indent="0" lvl="0" marL="0" marR="0" rtl="0" algn="l">
              <a:spcBef>
                <a:spcPts val="0"/>
              </a:spcBef>
              <a:spcAft>
                <a:spcPts val="0"/>
              </a:spcAft>
              <a:buNone/>
            </a:pPr>
            <a:r>
              <a:rPr b="1" i="0" lang="en-PH" sz="2700" u="none" strike="noStrike">
                <a:solidFill>
                  <a:srgbClr val="000000"/>
                </a:solidFill>
              </a:rPr>
              <a:t>958k o 44.4%</a:t>
            </a:r>
            <a:r>
              <a:rPr b="0" i="0" lang="en-PH" sz="2700" u="none" strike="noStrike">
                <a:solidFill>
                  <a:srgbClr val="000000"/>
                </a:solidFill>
                <a:latin typeface="Arial"/>
                <a:ea typeface="Arial"/>
                <a:cs typeface="Arial"/>
                <a:sym typeface="Arial"/>
              </a:rPr>
              <a:t>			</a:t>
            </a:r>
            <a:r>
              <a:rPr lang="en-PH" sz="2700"/>
              <a:t>	     </a:t>
            </a:r>
            <a:r>
              <a:rPr b="0" i="0" lang="en-PH" sz="2700" u="none" strike="noStrike">
                <a:solidFill>
                  <a:srgbClr val="000000"/>
                </a:solidFill>
                <a:latin typeface="Arial"/>
                <a:ea typeface="Arial"/>
                <a:cs typeface="Arial"/>
                <a:sym typeface="Arial"/>
              </a:rPr>
              <a:t>= kalalakihan </a:t>
            </a:r>
            <a:endParaRPr sz="2700"/>
          </a:p>
          <a:p>
            <a:pPr indent="0" lvl="0" marL="4114800" marR="0" rtl="0" algn="l">
              <a:spcBef>
                <a:spcPts val="0"/>
              </a:spcBef>
              <a:spcAft>
                <a:spcPts val="0"/>
              </a:spcAft>
              <a:buNone/>
            </a:pPr>
            <a:r>
              <a:rPr b="0" i="0" lang="en-PH" sz="2700" u="none" strike="noStrike">
                <a:solidFill>
                  <a:srgbClr val="000000"/>
                </a:solidFill>
                <a:latin typeface="Arial"/>
                <a:ea typeface="Arial"/>
                <a:cs typeface="Arial"/>
                <a:sym typeface="Arial"/>
              </a:rPr>
              <a:t>= pinakamarami sa hanay ng mga kalalakihang OFW (25.4%) ang gumagampan bilang plant at machine operators and assemblers. </a:t>
            </a:r>
            <a:endParaRPr sz="270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
          <p:cNvSpPr txBox="1"/>
          <p:nvPr>
            <p:ph type="title"/>
          </p:nvPr>
        </p:nvSpPr>
        <p:spPr>
          <a:xfrm>
            <a:off x="457200" y="640079"/>
            <a:ext cx="3657600" cy="2100851"/>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accent4"/>
              </a:buClr>
              <a:buSzPts val="4400"/>
              <a:buFont typeface="Play"/>
              <a:buNone/>
            </a:pPr>
            <a:r>
              <a:rPr lang="en-PH">
                <a:solidFill>
                  <a:schemeClr val="accent4"/>
                </a:solidFill>
              </a:rPr>
              <a:t>PANIMULA</a:t>
            </a:r>
            <a:endParaRPr/>
          </a:p>
        </p:txBody>
      </p:sp>
      <p:sp>
        <p:nvSpPr>
          <p:cNvPr id="146" name="Google Shape;146;p2"/>
          <p:cNvSpPr txBox="1"/>
          <p:nvPr>
            <p:ph idx="1" type="body"/>
          </p:nvPr>
        </p:nvSpPr>
        <p:spPr>
          <a:xfrm>
            <a:off x="457200" y="2361622"/>
            <a:ext cx="5638800" cy="351089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rPr lang="en-PH"/>
              <a:t>Nagsara ang ikalawang taon ng administrasyong Marcos sa hikahos na kalagayan ng manggagawang Pilipino.</a:t>
            </a:r>
            <a:endParaRPr/>
          </a:p>
          <a:p>
            <a:pPr indent="0" lvl="0" marL="0" rtl="0" algn="l">
              <a:lnSpc>
                <a:spcPct val="90000"/>
              </a:lnSpc>
              <a:spcBef>
                <a:spcPts val="1000"/>
              </a:spcBef>
              <a:spcAft>
                <a:spcPts val="0"/>
              </a:spcAft>
              <a:buClr>
                <a:schemeClr val="dk1"/>
              </a:buClr>
              <a:buSzPts val="2800"/>
              <a:buNone/>
            </a:pPr>
            <a:r>
              <a:rPr lang="en-PH"/>
              <a:t>Patuloy na kinonsolida ni Marcos ang kanyang kapangyarihan bilang pangulo habang umiigting ang hidwaan nito laban sa pangkating Duterte.</a:t>
            </a:r>
            <a:endParaRPr/>
          </a:p>
        </p:txBody>
      </p:sp>
      <p:pic>
        <p:nvPicPr>
          <p:cNvPr descr="A person and person sitting in chairs&#10;&#10;Description automatically generated" id="147" name="Google Shape;147;p2"/>
          <p:cNvPicPr preferRelativeResize="0"/>
          <p:nvPr>
            <p:ph idx="2" type="pic"/>
          </p:nvPr>
        </p:nvPicPr>
        <p:blipFill rotWithShape="1">
          <a:blip r:embed="rId3">
            <a:alphaModFix/>
          </a:blip>
          <a:srcRect b="0" l="8735" r="8736" t="0"/>
          <a:stretch/>
        </p:blipFill>
        <p:spPr>
          <a:xfrm>
            <a:off x="6243638" y="841375"/>
            <a:ext cx="5338762" cy="5175250"/>
          </a:xfrm>
          <a:prstGeom prst="rect">
            <a:avLst/>
          </a:prstGeom>
          <a:solidFill>
            <a:schemeClr val="accent2"/>
          </a:solidFill>
          <a:ln>
            <a:noFill/>
          </a:ln>
        </p:spPr>
      </p:pic>
      <p:sp>
        <p:nvSpPr>
          <p:cNvPr id="148" name="Google Shape;148;p2"/>
          <p:cNvSpPr txBox="1"/>
          <p:nvPr/>
        </p:nvSpPr>
        <p:spPr>
          <a:xfrm>
            <a:off x="6243638" y="6059723"/>
            <a:ext cx="290036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1800" u="none" cap="none" strike="noStrike">
                <a:solidFill>
                  <a:schemeClr val="dk1"/>
                </a:solidFill>
                <a:latin typeface="Arial"/>
                <a:ea typeface="Arial"/>
                <a:cs typeface="Arial"/>
                <a:sym typeface="Arial"/>
              </a:rPr>
              <a:t>Image source: Rappler</a:t>
            </a:r>
            <a:endParaRPr sz="1800">
              <a:solidFill>
                <a:schemeClr val="dk1"/>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29"/>
          <p:cNvSpPr txBox="1"/>
          <p:nvPr/>
        </p:nvSpPr>
        <p:spPr>
          <a:xfrm>
            <a:off x="463975" y="780700"/>
            <a:ext cx="11264100" cy="5695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2600" u="none" strike="noStrike">
                <a:solidFill>
                  <a:srgbClr val="000000"/>
                </a:solidFill>
                <a:latin typeface="Arial"/>
                <a:ea typeface="Arial"/>
                <a:cs typeface="Arial"/>
                <a:sym typeface="Arial"/>
              </a:rPr>
              <a:t>Impormal na Sektor</a:t>
            </a:r>
            <a:endParaRPr sz="2600"/>
          </a:p>
          <a:p>
            <a:pPr indent="0" lvl="0" marL="0" marR="0" rtl="0" algn="l">
              <a:spcBef>
                <a:spcPts val="0"/>
              </a:spcBef>
              <a:spcAft>
                <a:spcPts val="0"/>
              </a:spcAft>
              <a:buNone/>
            </a:pPr>
            <a:r>
              <a:t/>
            </a:r>
            <a:endParaRPr sz="2600"/>
          </a:p>
          <a:p>
            <a:pPr indent="-393700" lvl="0" marL="457200" marR="0" rtl="0" algn="l">
              <a:spcBef>
                <a:spcPts val="0"/>
              </a:spcBef>
              <a:spcAft>
                <a:spcPts val="0"/>
              </a:spcAft>
              <a:buClr>
                <a:srgbClr val="000000"/>
              </a:buClr>
              <a:buSzPts val="2600"/>
              <a:buChar char="●"/>
            </a:pPr>
            <a:r>
              <a:rPr b="1" i="0" lang="en-PH" sz="2600" u="none" strike="noStrike">
                <a:solidFill>
                  <a:srgbClr val="000000"/>
                </a:solidFill>
              </a:rPr>
              <a:t>16.17 milyon</a:t>
            </a:r>
            <a:r>
              <a:rPr b="0" i="0" lang="en-PH" sz="2600" u="none" strike="noStrike">
                <a:solidFill>
                  <a:srgbClr val="000000"/>
                </a:solidFill>
                <a:latin typeface="Arial"/>
                <a:ea typeface="Arial"/>
                <a:cs typeface="Arial"/>
                <a:sym typeface="Arial"/>
              </a:rPr>
              <a:t> = self-employed, unpaid family members </a:t>
            </a:r>
            <a:endParaRPr sz="2600"/>
          </a:p>
          <a:p>
            <a:pPr indent="-393700" lvl="0" marL="457200" marR="0" rtl="0" algn="l">
              <a:spcBef>
                <a:spcPts val="0"/>
              </a:spcBef>
              <a:spcAft>
                <a:spcPts val="0"/>
              </a:spcAft>
              <a:buClr>
                <a:srgbClr val="000000"/>
              </a:buClr>
              <a:buSzPts val="2600"/>
              <a:buChar char="●"/>
            </a:pPr>
            <a:r>
              <a:rPr b="1" i="0" lang="en-PH" sz="2600" u="none" strike="noStrike">
                <a:solidFill>
                  <a:srgbClr val="000000"/>
                </a:solidFill>
              </a:rPr>
              <a:t>2.1 milyon</a:t>
            </a:r>
            <a:r>
              <a:rPr b="0" i="0" lang="en-PH" sz="2600" u="none" strike="noStrike">
                <a:solidFill>
                  <a:srgbClr val="000000"/>
                </a:solidFill>
                <a:latin typeface="Arial"/>
                <a:ea typeface="Arial"/>
                <a:cs typeface="Arial"/>
                <a:sym typeface="Arial"/>
              </a:rPr>
              <a:t>  = nagtatrabaho sa private household </a:t>
            </a:r>
            <a:endParaRPr sz="2600"/>
          </a:p>
          <a:p>
            <a:pPr indent="0" lvl="0" marL="2286000" marR="0" rtl="0" algn="l">
              <a:spcBef>
                <a:spcPts val="0"/>
              </a:spcBef>
              <a:spcAft>
                <a:spcPts val="0"/>
              </a:spcAft>
              <a:buNone/>
            </a:pPr>
            <a:r>
              <a:rPr b="0" i="0" lang="en-PH" sz="2600" u="none" strike="noStrike">
                <a:solidFill>
                  <a:srgbClr val="000000"/>
                </a:solidFill>
                <a:latin typeface="Arial"/>
                <a:ea typeface="Arial"/>
                <a:cs typeface="Arial"/>
                <a:sym typeface="Arial"/>
              </a:rPr>
              <a:t>= kabilang dito ang mga kasambahay na may minimum na sahod na PhP 4,100-6,500 </a:t>
            </a:r>
            <a:endParaRPr sz="2600"/>
          </a:p>
          <a:p>
            <a:pPr indent="-393700" lvl="0" marL="457200" marR="0" rtl="0" algn="l">
              <a:spcBef>
                <a:spcPts val="0"/>
              </a:spcBef>
              <a:spcAft>
                <a:spcPts val="0"/>
              </a:spcAft>
              <a:buClr>
                <a:srgbClr val="000000"/>
              </a:buClr>
              <a:buSzPts val="2600"/>
              <a:buChar char="●"/>
            </a:pPr>
            <a:r>
              <a:rPr b="1" i="0" lang="en-PH" sz="2600" u="none" strike="noStrike">
                <a:solidFill>
                  <a:srgbClr val="000000"/>
                </a:solidFill>
              </a:rPr>
              <a:t>400k</a:t>
            </a:r>
            <a:r>
              <a:rPr b="0" i="0" lang="en-PH" sz="2600" u="none" strike="noStrike">
                <a:solidFill>
                  <a:srgbClr val="000000"/>
                </a:solidFill>
                <a:latin typeface="Arial"/>
                <a:ea typeface="Arial"/>
                <a:cs typeface="Arial"/>
                <a:sym typeface="Arial"/>
              </a:rPr>
              <a:t> = platform workers (FairWork Philippines 2022 report) </a:t>
            </a:r>
            <a:endParaRPr sz="2600"/>
          </a:p>
          <a:p>
            <a:pPr indent="0" lvl="0" marL="0" marR="0" rtl="0" algn="l">
              <a:spcBef>
                <a:spcPts val="0"/>
              </a:spcBef>
              <a:spcAft>
                <a:spcPts val="0"/>
              </a:spcAft>
              <a:buNone/>
            </a:pPr>
            <a:r>
              <a:t/>
            </a:r>
            <a:endParaRPr sz="2600">
              <a:solidFill>
                <a:srgbClr val="000000"/>
              </a:solidFill>
              <a:latin typeface="Arial"/>
              <a:ea typeface="Arial"/>
              <a:cs typeface="Arial"/>
              <a:sym typeface="Arial"/>
            </a:endParaRPr>
          </a:p>
          <a:p>
            <a:pPr indent="0" lvl="0" marL="0" marR="0" rtl="0" algn="l">
              <a:spcBef>
                <a:spcPts val="0"/>
              </a:spcBef>
              <a:spcAft>
                <a:spcPts val="0"/>
              </a:spcAft>
              <a:buNone/>
            </a:pPr>
            <a:r>
              <a:rPr b="0" i="0" lang="en-PH" sz="2600" u="none" strike="noStrike">
                <a:solidFill>
                  <a:srgbClr val="000000"/>
                </a:solidFill>
                <a:latin typeface="Arial"/>
                <a:ea typeface="Arial"/>
                <a:cs typeface="Arial"/>
                <a:sym typeface="Arial"/>
              </a:rPr>
              <a:t>~ Maaari ring masama sa bilang ng sektor ang mga nagtatrabaho sa loob ng pribadong empresa. Bagamat sila ay nakapaloob sa pormal na kaayusan sa empleyo, marami sa kanila ang babad sa iba’t ibang bulnerabilidad tulad ng mababang pasahod, di-ligtas na kondisyon sa paggawa, kawalang access sa panlipunang proteksyon, at kawalang seguridad sa trabaho. </a:t>
            </a:r>
            <a:endParaRPr sz="2600">
              <a:solidFill>
                <a:schemeClr val="dk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0"/>
          <p:cNvSpPr txBox="1"/>
          <p:nvPr/>
        </p:nvSpPr>
        <p:spPr>
          <a:xfrm>
            <a:off x="442662" y="1413064"/>
            <a:ext cx="11264100" cy="4032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Sa mga empresang may di bababa sa 20 empleyado </a:t>
            </a:r>
            <a:endParaRPr b="0" i="0" sz="3200" u="none" strike="noStrike">
              <a:solidFill>
                <a:srgbClr val="000000"/>
              </a:solidFill>
              <a:latin typeface="Arial"/>
              <a:ea typeface="Arial"/>
              <a:cs typeface="Arial"/>
              <a:sym typeface="Arial"/>
            </a:endParaRPr>
          </a:p>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(5.37 milyon),</a:t>
            </a:r>
            <a:endParaRPr sz="3200"/>
          </a:p>
          <a:p>
            <a:pPr indent="0" lvl="0" marL="0" marR="0" rtl="0" algn="l">
              <a:spcBef>
                <a:spcPts val="0"/>
              </a:spcBef>
              <a:spcAft>
                <a:spcPts val="0"/>
              </a:spcAft>
              <a:buNone/>
            </a:pPr>
            <a:r>
              <a:t/>
            </a:r>
            <a:endParaRPr sz="3200"/>
          </a:p>
          <a:p>
            <a:pPr indent="0" lvl="0" marL="0" marR="0" rtl="0" algn="l">
              <a:spcBef>
                <a:spcPts val="0"/>
              </a:spcBef>
              <a:spcAft>
                <a:spcPts val="0"/>
              </a:spcAft>
              <a:buNone/>
            </a:pPr>
            <a:r>
              <a:rPr b="1" i="0" lang="en-PH" sz="3200" u="none" strike="noStrike">
                <a:solidFill>
                  <a:srgbClr val="000000"/>
                </a:solidFill>
              </a:rPr>
              <a:t>990,443</a:t>
            </a:r>
            <a:r>
              <a:rPr b="0" i="0" lang="en-PH" sz="3200" u="none" strike="noStrike">
                <a:solidFill>
                  <a:srgbClr val="000000"/>
                </a:solidFill>
                <a:latin typeface="Arial"/>
                <a:ea typeface="Arial"/>
                <a:cs typeface="Arial"/>
                <a:sym typeface="Arial"/>
              </a:rPr>
              <a:t> = manggagawang di-regular</a:t>
            </a:r>
            <a:endParaRPr sz="3200"/>
          </a:p>
          <a:p>
            <a:pPr indent="0" lvl="0" marL="1371600" marR="0" rtl="0" algn="l">
              <a:spcBef>
                <a:spcPts val="0"/>
              </a:spcBef>
              <a:spcAft>
                <a:spcPts val="0"/>
              </a:spcAft>
              <a:buNone/>
            </a:pPr>
            <a:r>
              <a:rPr lang="en-PH" sz="3200"/>
              <a:t>  = </a:t>
            </a:r>
            <a:r>
              <a:rPr b="0" i="0" lang="en-PH" sz="3200" u="none" strike="noStrike">
                <a:solidFill>
                  <a:srgbClr val="000000"/>
                </a:solidFill>
                <a:latin typeface="Arial"/>
                <a:ea typeface="Arial"/>
                <a:cs typeface="Arial"/>
                <a:sym typeface="Arial"/>
              </a:rPr>
              <a:t>296,258 sa mga manggangawang di-regular ang    </a:t>
            </a:r>
            <a:endParaRPr b="0" i="0" sz="3200" u="none" strike="noStrike">
              <a:solidFill>
                <a:srgbClr val="000000"/>
              </a:solidFill>
              <a:latin typeface="Arial"/>
              <a:ea typeface="Arial"/>
              <a:cs typeface="Arial"/>
              <a:sym typeface="Arial"/>
            </a:endParaRPr>
          </a:p>
          <a:p>
            <a:pPr indent="0" lvl="0" marL="1371600" marR="0" rtl="0" algn="l">
              <a:spcBef>
                <a:spcPts val="0"/>
              </a:spcBef>
              <a:spcAft>
                <a:spcPts val="0"/>
              </a:spcAft>
              <a:buNone/>
            </a:pPr>
            <a:r>
              <a:rPr lang="en-PH" sz="3200"/>
              <a:t>     </a:t>
            </a:r>
            <a:r>
              <a:rPr b="0" i="0" lang="en-PH" sz="3200" u="none" strike="noStrike">
                <a:solidFill>
                  <a:srgbClr val="000000"/>
                </a:solidFill>
                <a:latin typeface="Arial"/>
                <a:ea typeface="Arial"/>
                <a:cs typeface="Arial"/>
                <a:sym typeface="Arial"/>
              </a:rPr>
              <a:t>project-based/kontraktwal</a:t>
            </a:r>
            <a:endParaRPr sz="3200"/>
          </a:p>
          <a:p>
            <a:pPr indent="0" lvl="0" marL="0" marR="0" rtl="0" algn="l">
              <a:spcBef>
                <a:spcPts val="0"/>
              </a:spcBef>
              <a:spcAft>
                <a:spcPts val="0"/>
              </a:spcAft>
              <a:buNone/>
            </a:pPr>
            <a:r>
              <a:t/>
            </a:r>
            <a:endParaRPr sz="3200"/>
          </a:p>
          <a:p>
            <a:pPr indent="0" lvl="0" marL="0" marR="0" rtl="0" algn="l">
              <a:spcBef>
                <a:spcPts val="0"/>
              </a:spcBef>
              <a:spcAft>
                <a:spcPts val="0"/>
              </a:spcAft>
              <a:buNone/>
            </a:pPr>
            <a:r>
              <a:rPr b="1" i="0" lang="en-PH" sz="3200" u="none" strike="noStrike">
                <a:solidFill>
                  <a:srgbClr val="000000"/>
                </a:solidFill>
              </a:rPr>
              <a:t>590,779</a:t>
            </a:r>
            <a:r>
              <a:rPr b="0" i="0" lang="en-PH" sz="3200" u="none" strike="noStrike">
                <a:solidFill>
                  <a:srgbClr val="000000"/>
                </a:solidFill>
                <a:latin typeface="Arial"/>
                <a:ea typeface="Arial"/>
                <a:cs typeface="Arial"/>
                <a:sym typeface="Arial"/>
              </a:rPr>
              <a:t> = agency-hired </a:t>
            </a:r>
            <a:endParaRPr sz="23900">
              <a:solidFill>
                <a:schemeClr val="dk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31"/>
          <p:cNvSpPr txBox="1"/>
          <p:nvPr/>
        </p:nvSpPr>
        <p:spPr>
          <a:xfrm>
            <a:off x="442662" y="1413064"/>
            <a:ext cx="11264064"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Tunay na marami ang nagtatrabahong Pilipino sa intensyong mapangibabawan ang gutom. Gayunman, katambal na katotohanan na mababa ang kalidad ng trabaho ng milyun-milyong manggagawang Pilipino. Makikita ito sa konsentrasyon ng kalakhan ng mga manggagawa na gumagampan ng low-paying jobs, laganap na pagtatrabaho ng lampas sa normal na dami ng oras paggawa, malawak na impormalisasyon, at exodo ng milyun-milyong Pilipino palabas ng bansa para sa disenteng kita.</a:t>
            </a:r>
            <a:endParaRPr sz="23900">
              <a:solidFill>
                <a:schemeClr val="dk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2"/>
          <p:cNvSpPr txBox="1"/>
          <p:nvPr>
            <p:ph type="ctrTitle"/>
          </p:nvPr>
        </p:nvSpPr>
        <p:spPr>
          <a:xfrm>
            <a:off x="1524000" y="1143000"/>
            <a:ext cx="9144000" cy="258572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Font typeface="Play"/>
              <a:buNone/>
            </a:pPr>
            <a:r>
              <a:rPr lang="en-PH" sz="6000"/>
              <a:t>KARAPATAN</a:t>
            </a:r>
            <a:endParaRPr sz="60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33"/>
          <p:cNvSpPr txBox="1"/>
          <p:nvPr>
            <p:ph type="title"/>
          </p:nvPr>
        </p:nvSpPr>
        <p:spPr>
          <a:xfrm>
            <a:off x="457200" y="690880"/>
            <a:ext cx="10231009" cy="6205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960"/>
              <a:buFont typeface="Play"/>
              <a:buNone/>
            </a:pPr>
            <a:r>
              <a:rPr lang="en-PH" sz="3759"/>
              <a:t>Panunupil sa mga karapatan ng manggagawa</a:t>
            </a:r>
            <a:endParaRPr sz="3160"/>
          </a:p>
        </p:txBody>
      </p:sp>
      <p:pic>
        <p:nvPicPr>
          <p:cNvPr descr="No photo description available." id="349" name="Google Shape;349;p33"/>
          <p:cNvPicPr preferRelativeResize="0"/>
          <p:nvPr/>
        </p:nvPicPr>
        <p:blipFill rotWithShape="1">
          <a:blip r:embed="rId3">
            <a:alphaModFix/>
          </a:blip>
          <a:srcRect b="-2359" l="0" r="0" t="2360"/>
          <a:stretch/>
        </p:blipFill>
        <p:spPr>
          <a:xfrm>
            <a:off x="3142375" y="1502813"/>
            <a:ext cx="6182801" cy="5183328"/>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34"/>
          <p:cNvSpPr txBox="1"/>
          <p:nvPr/>
        </p:nvSpPr>
        <p:spPr>
          <a:xfrm>
            <a:off x="442107" y="939682"/>
            <a:ext cx="6622500" cy="5633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Sa kasalukuyan ay may 755 na bilanggong pulitikal sa bansa, 27 dito ay mga aktibista sa paggawa. </a:t>
            </a:r>
            <a:endParaRPr sz="1200"/>
          </a:p>
          <a:p>
            <a:pPr indent="0" lvl="0" marL="0" marR="0" rtl="0" algn="l">
              <a:spcBef>
                <a:spcPts val="0"/>
              </a:spcBef>
              <a:spcAft>
                <a:spcPts val="0"/>
              </a:spcAft>
              <a:buNone/>
            </a:pPr>
            <a:r>
              <a:t/>
            </a:r>
            <a:endParaRPr b="0" i="0" sz="3000" u="none" strike="noStrike">
              <a:solidFill>
                <a:srgbClr val="000000"/>
              </a:solidFill>
              <a:latin typeface="Arial"/>
              <a:ea typeface="Arial"/>
              <a:cs typeface="Arial"/>
              <a:sym typeface="Arial"/>
            </a:endParaRPr>
          </a:p>
          <a:p>
            <a:pPr indent="0" lvl="0" marL="0" marR="0" rtl="0" algn="l">
              <a:spcBef>
                <a:spcPts val="0"/>
              </a:spcBef>
              <a:spcAft>
                <a:spcPts val="0"/>
              </a:spcAft>
              <a:buNone/>
            </a:pPr>
            <a:r>
              <a:rPr b="0" i="0" lang="en-PH" sz="3000" u="none" strike="noStrike">
                <a:solidFill>
                  <a:srgbClr val="000000"/>
                </a:solidFill>
                <a:latin typeface="Arial"/>
                <a:ea typeface="Arial"/>
                <a:cs typeface="Arial"/>
                <a:sym typeface="Arial"/>
              </a:rPr>
              <a:t>Labing tatlo na ang sapilitang nawala sa ilalim ng rehimeng Marcos Jr. Sa sektor ng paggawa, si William Lariosa, isang organizer sa Mindanao, ay dinukot noong Abril 2024, samantalang si Loi Magbanua, isang organizer sa Metro Manila, ay dinukot noong Mayo 2022. </a:t>
            </a:r>
            <a:endParaRPr sz="1200"/>
          </a:p>
        </p:txBody>
      </p:sp>
      <p:pic>
        <p:nvPicPr>
          <p:cNvPr descr="No photo description available." id="356" name="Google Shape;356;p34"/>
          <p:cNvPicPr preferRelativeResize="0"/>
          <p:nvPr/>
        </p:nvPicPr>
        <p:blipFill rotWithShape="1">
          <a:blip r:embed="rId3">
            <a:alphaModFix/>
          </a:blip>
          <a:srcRect b="0" l="0" r="0" t="0"/>
          <a:stretch/>
        </p:blipFill>
        <p:spPr>
          <a:xfrm>
            <a:off x="7437923" y="739295"/>
            <a:ext cx="4266045" cy="6034484"/>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35"/>
          <p:cNvSpPr txBox="1"/>
          <p:nvPr>
            <p:ph type="title"/>
          </p:nvPr>
        </p:nvSpPr>
        <p:spPr>
          <a:xfrm>
            <a:off x="457250" y="2236980"/>
            <a:ext cx="10230900" cy="620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Play"/>
              <a:buNone/>
            </a:pPr>
            <a:r>
              <a:rPr lang="en-PH"/>
              <a:t>Kalagayan ng Unyonismo</a:t>
            </a:r>
            <a:endParaRPr/>
          </a:p>
        </p:txBody>
      </p:sp>
      <p:sp>
        <p:nvSpPr>
          <p:cNvPr id="363" name="Google Shape;363;p35"/>
          <p:cNvSpPr txBox="1"/>
          <p:nvPr/>
        </p:nvSpPr>
        <p:spPr>
          <a:xfrm>
            <a:off x="457250" y="3083875"/>
            <a:ext cx="10230900" cy="1569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3200">
                <a:solidFill>
                  <a:schemeClr val="dk1"/>
                </a:solidFill>
                <a:latin typeface="Arial"/>
                <a:ea typeface="Arial"/>
                <a:cs typeface="Arial"/>
                <a:sym typeface="Arial"/>
              </a:rPr>
              <a:t>= 6.11 milyong miyembro </a:t>
            </a:r>
            <a:endParaRPr/>
          </a:p>
          <a:p>
            <a:pPr indent="0" lvl="0" marL="0" marR="0" rtl="0" algn="l">
              <a:spcBef>
                <a:spcPts val="0"/>
              </a:spcBef>
              <a:spcAft>
                <a:spcPts val="0"/>
              </a:spcAft>
              <a:buNone/>
            </a:pPr>
            <a:r>
              <a:rPr lang="en-PH" sz="3200">
                <a:solidFill>
                  <a:schemeClr val="dk1"/>
                </a:solidFill>
                <a:latin typeface="Arial"/>
                <a:ea typeface="Arial"/>
                <a:cs typeface="Arial"/>
                <a:sym typeface="Arial"/>
              </a:rPr>
              <a:t>= 143,741 na rehistradong organisasyon ng paggawa </a:t>
            </a:r>
            <a:endParaRPr/>
          </a:p>
          <a:p>
            <a:pPr indent="0" lvl="0" marL="0" marR="0" rtl="0" algn="l">
              <a:spcBef>
                <a:spcPts val="0"/>
              </a:spcBef>
              <a:spcAft>
                <a:spcPts val="0"/>
              </a:spcAft>
              <a:buNone/>
            </a:pPr>
            <a:r>
              <a:rPr b="0" i="0" lang="en-PH" sz="3200" u="none" strike="noStrike">
                <a:solidFill>
                  <a:srgbClr val="000000"/>
                </a:solidFill>
                <a:latin typeface="Arial"/>
                <a:ea typeface="Arial"/>
                <a:cs typeface="Arial"/>
                <a:sym typeface="Arial"/>
              </a:rPr>
              <a:t>= </a:t>
            </a:r>
            <a:r>
              <a:rPr lang="en-PH" sz="3200">
                <a:solidFill>
                  <a:schemeClr val="dk1"/>
                </a:solidFill>
                <a:latin typeface="Arial"/>
                <a:ea typeface="Arial"/>
                <a:cs typeface="Arial"/>
                <a:sym typeface="Arial"/>
              </a:rPr>
              <a:t>288,313  bilang ng manggagawa na sakop ng CBA</a:t>
            </a:r>
            <a:endParaRPr b="0" i="0" sz="4800" u="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7"/>
          <p:cNvSpPr txBox="1"/>
          <p:nvPr>
            <p:ph type="title"/>
          </p:nvPr>
        </p:nvSpPr>
        <p:spPr>
          <a:xfrm>
            <a:off x="433137" y="751038"/>
            <a:ext cx="10231009" cy="620562"/>
          </a:xfrm>
          <a:prstGeom prst="rect">
            <a:avLst/>
          </a:prstGeom>
          <a:noFill/>
          <a:ln>
            <a:noFill/>
          </a:ln>
        </p:spPr>
        <p:txBody>
          <a:bodyPr anchorCtr="0" anchor="ctr" bIns="45700" lIns="91425" spcFirstLastPara="1" rIns="91425" wrap="square" tIns="45700">
            <a:noAutofit/>
          </a:bodyPr>
          <a:lstStyle/>
          <a:p>
            <a:pPr indent="0" lvl="0" marL="0" rtl="0" algn="just">
              <a:lnSpc>
                <a:spcPct val="115000"/>
              </a:lnSpc>
              <a:spcBef>
                <a:spcPts val="0"/>
              </a:spcBef>
              <a:spcAft>
                <a:spcPts val="0"/>
              </a:spcAft>
              <a:buClr>
                <a:schemeClr val="dk1"/>
              </a:buClr>
              <a:buSzPts val="3200"/>
              <a:buFont typeface="Arial"/>
              <a:buNone/>
            </a:pPr>
            <a:r>
              <a:rPr b="1" lang="en-PH" sz="3200">
                <a:latin typeface="Arial"/>
                <a:ea typeface="Arial"/>
                <a:cs typeface="Arial"/>
                <a:sym typeface="Arial"/>
              </a:rPr>
              <a:t>Organisadong Manggagawa sa mga Asosasyon at Unyon (as of 2nd Quarter 2024)</a:t>
            </a:r>
            <a:endParaRPr sz="3200">
              <a:latin typeface="Arial"/>
              <a:ea typeface="Arial"/>
              <a:cs typeface="Arial"/>
              <a:sym typeface="Arial"/>
            </a:endParaRPr>
          </a:p>
        </p:txBody>
      </p:sp>
      <p:graphicFrame>
        <p:nvGraphicFramePr>
          <p:cNvPr id="370" name="Google Shape;370;p37"/>
          <p:cNvGraphicFramePr/>
          <p:nvPr/>
        </p:nvGraphicFramePr>
        <p:xfrm>
          <a:off x="517358" y="1867972"/>
          <a:ext cx="3000000" cy="3000000"/>
        </p:xfrm>
        <a:graphic>
          <a:graphicData uri="http://schemas.openxmlformats.org/drawingml/2006/table">
            <a:tbl>
              <a:tblPr>
                <a:noFill/>
                <a:tableStyleId>{A544CF7A-43DC-410D-B25E-8A1D7C37BE59}</a:tableStyleId>
              </a:tblPr>
              <a:tblGrid>
                <a:gridCol w="3726175"/>
                <a:gridCol w="3619200"/>
                <a:gridCol w="3761825"/>
              </a:tblGrid>
              <a:tr h="991625">
                <a:tc>
                  <a:txBody>
                    <a:bodyPr/>
                    <a:lstStyle/>
                    <a:p>
                      <a:pPr indent="0" lvl="0" marL="0" marR="0" rtl="0" algn="just">
                        <a:lnSpc>
                          <a:spcPct val="115000"/>
                        </a:lnSpc>
                        <a:spcBef>
                          <a:spcPts val="0"/>
                        </a:spcBef>
                        <a:spcAft>
                          <a:spcPts val="0"/>
                        </a:spcAft>
                        <a:buNone/>
                      </a:pPr>
                      <a:r>
                        <a:rPr b="1" lang="en-PH" sz="2200" u="none" cap="none" strike="noStrike">
                          <a:latin typeface="Play"/>
                          <a:ea typeface="Play"/>
                          <a:cs typeface="Play"/>
                          <a:sym typeface="Play"/>
                        </a:rPr>
                        <a:t>Kategorya</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200" u="none" cap="none" strike="noStrike">
                          <a:latin typeface="Play"/>
                          <a:ea typeface="Play"/>
                          <a:cs typeface="Play"/>
                          <a:sym typeface="Play"/>
                        </a:rPr>
                        <a:t>Dami</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200" u="none" cap="none" strike="noStrike">
                          <a:latin typeface="Play"/>
                          <a:ea typeface="Play"/>
                          <a:cs typeface="Play"/>
                          <a:sym typeface="Play"/>
                        </a:rPr>
                        <a:t>Tantos ng organisadong manggagawa</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875975">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Labor Force</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78.89 milyon</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7.74 %</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97975">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Labor Force Participation</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50.07  milyon</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12.20 %</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97975">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Employed</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47.70 milyon</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12.80%</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97975">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Wage and Salary</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30.41 milyon</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20.09%</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991625">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Private Sector Unions membership</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200" u="none" cap="none" strike="noStrike">
                          <a:latin typeface="Play"/>
                          <a:ea typeface="Play"/>
                          <a:cs typeface="Play"/>
                          <a:sym typeface="Play"/>
                        </a:rPr>
                        <a:t>1.67 milyon</a:t>
                      </a:r>
                      <a:endParaRPr sz="2000" u="none" cap="none" strike="noStrike">
                        <a:latin typeface="Play"/>
                        <a:ea typeface="Play"/>
                        <a:cs typeface="Play"/>
                        <a:sym typeface="Play"/>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000" u="none" cap="none" strike="noStrike">
                          <a:latin typeface="Play"/>
                          <a:ea typeface="Play"/>
                          <a:cs typeface="Play"/>
                          <a:sym typeface="Play"/>
                        </a:rPr>
                        <a:t>27.3%</a:t>
                      </a:r>
                      <a:endParaRPr/>
                    </a:p>
                  </a:txBody>
                  <a:tcPr marT="118850" marB="118850" marR="118850" marL="1188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8"/>
          <p:cNvSpPr txBox="1"/>
          <p:nvPr>
            <p:ph type="title"/>
          </p:nvPr>
        </p:nvSpPr>
        <p:spPr>
          <a:xfrm>
            <a:off x="433137" y="751038"/>
            <a:ext cx="10231009" cy="620562"/>
          </a:xfrm>
          <a:prstGeom prst="rect">
            <a:avLst/>
          </a:prstGeom>
          <a:noFill/>
          <a:ln>
            <a:noFill/>
          </a:ln>
        </p:spPr>
        <p:txBody>
          <a:bodyPr anchorCtr="0" anchor="ctr" bIns="45700" lIns="91425" spcFirstLastPara="1" rIns="91425" wrap="square" tIns="45700">
            <a:noAutofit/>
          </a:bodyPr>
          <a:lstStyle/>
          <a:p>
            <a:pPr indent="0" lvl="0" marL="0" rtl="0" algn="just">
              <a:lnSpc>
                <a:spcPct val="115000"/>
              </a:lnSpc>
              <a:spcBef>
                <a:spcPts val="0"/>
              </a:spcBef>
              <a:spcAft>
                <a:spcPts val="0"/>
              </a:spcAft>
              <a:buClr>
                <a:schemeClr val="dk1"/>
              </a:buClr>
              <a:buSzPts val="1800"/>
              <a:buFont typeface="Arial"/>
              <a:buNone/>
            </a:pPr>
            <a:r>
              <a:rPr b="1" lang="en-PH" sz="1800">
                <a:latin typeface="Arial"/>
                <a:ea typeface="Arial"/>
                <a:cs typeface="Arial"/>
                <a:sym typeface="Arial"/>
              </a:rPr>
              <a:t>Mga manggagawang sakop ng CBA (as of 2nd Quarter 2024)</a:t>
            </a:r>
            <a:endParaRPr sz="3200">
              <a:latin typeface="Arial"/>
              <a:ea typeface="Arial"/>
              <a:cs typeface="Arial"/>
              <a:sym typeface="Arial"/>
            </a:endParaRPr>
          </a:p>
        </p:txBody>
      </p:sp>
      <p:graphicFrame>
        <p:nvGraphicFramePr>
          <p:cNvPr id="377" name="Google Shape;377;p38"/>
          <p:cNvGraphicFramePr/>
          <p:nvPr/>
        </p:nvGraphicFramePr>
        <p:xfrm>
          <a:off x="650457" y="1461170"/>
          <a:ext cx="3000000" cy="3000000"/>
        </p:xfrm>
        <a:graphic>
          <a:graphicData uri="http://schemas.openxmlformats.org/drawingml/2006/table">
            <a:tbl>
              <a:tblPr>
                <a:noFill/>
                <a:tableStyleId>{A544CF7A-43DC-410D-B25E-8A1D7C37BE59}</a:tableStyleId>
              </a:tblPr>
              <a:tblGrid>
                <a:gridCol w="3743875"/>
                <a:gridCol w="3636400"/>
                <a:gridCol w="3779700"/>
              </a:tblGrid>
              <a:tr h="996350">
                <a:tc>
                  <a:txBody>
                    <a:bodyPr/>
                    <a:lstStyle/>
                    <a:p>
                      <a:pPr indent="0" lvl="0" marL="0" marR="0" rtl="0" algn="just">
                        <a:lnSpc>
                          <a:spcPct val="115000"/>
                        </a:lnSpc>
                        <a:spcBef>
                          <a:spcPts val="0"/>
                        </a:spcBef>
                        <a:spcAft>
                          <a:spcPts val="0"/>
                        </a:spcAft>
                        <a:buNone/>
                      </a:pPr>
                      <a:r>
                        <a:rPr b="1" lang="en-PH" sz="2300" u="none" cap="none" strike="noStrike">
                          <a:latin typeface="Play"/>
                          <a:ea typeface="Play"/>
                          <a:cs typeface="Play"/>
                          <a:sym typeface="Play"/>
                        </a:rPr>
                        <a:t>Kategorya</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300" u="none" cap="none" strike="noStrike">
                          <a:latin typeface="Play"/>
                          <a:ea typeface="Play"/>
                          <a:cs typeface="Play"/>
                          <a:sym typeface="Play"/>
                        </a:rPr>
                        <a:t>Dami</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b="1" lang="en-PH" sz="2300" u="none" cap="none" strike="noStrike">
                          <a:latin typeface="Play"/>
                          <a:ea typeface="Play"/>
                          <a:cs typeface="Play"/>
                          <a:sym typeface="Play"/>
                        </a:rPr>
                        <a:t>Tantos ng organisadong manggagawa</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00825">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Labor Force Participation</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50.07  milyon</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0.57%</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00825">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Employed</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47.70 milyon</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0.60%</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00825">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Wage and Salary</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30.41 milyon</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0.95%</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00825">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Organized workers</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6.11 milyon</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en-PH" sz="2300" u="none" cap="none" strike="noStrike">
                          <a:latin typeface="Play"/>
                          <a:ea typeface="Play"/>
                          <a:cs typeface="Play"/>
                          <a:sym typeface="Play"/>
                        </a:rPr>
                        <a:t>4.71%</a:t>
                      </a:r>
                      <a:endParaRPr sz="2100" u="none" cap="none" strike="noStrike">
                        <a:latin typeface="Play"/>
                        <a:ea typeface="Play"/>
                        <a:cs typeface="Play"/>
                        <a:sym typeface="Play"/>
                      </a:endParaRPr>
                    </a:p>
                  </a:txBody>
                  <a:tcPr marT="119425" marB="119425" marR="119425" marL="119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36"/>
          <p:cNvSpPr txBox="1"/>
          <p:nvPr>
            <p:ph type="title"/>
          </p:nvPr>
        </p:nvSpPr>
        <p:spPr>
          <a:xfrm>
            <a:off x="457200" y="690880"/>
            <a:ext cx="10231009" cy="620562"/>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Play"/>
              <a:buNone/>
            </a:pPr>
            <a:r>
              <a:rPr lang="en-PH"/>
              <a:t>Kalagayan ng Unyonismo</a:t>
            </a:r>
            <a:endParaRPr/>
          </a:p>
        </p:txBody>
      </p:sp>
      <p:pic>
        <p:nvPicPr>
          <p:cNvPr id="384" name="Google Shape;384;p36"/>
          <p:cNvPicPr preferRelativeResize="0"/>
          <p:nvPr/>
        </p:nvPicPr>
        <p:blipFill rotWithShape="1">
          <a:blip r:embed="rId3">
            <a:alphaModFix/>
          </a:blip>
          <a:srcRect b="0" l="0" r="0" t="0"/>
          <a:stretch/>
        </p:blipFill>
        <p:spPr>
          <a:xfrm>
            <a:off x="2351171" y="1311442"/>
            <a:ext cx="7489658" cy="526983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3"/>
          <p:cNvSpPr txBox="1"/>
          <p:nvPr>
            <p:ph idx="1" type="body"/>
          </p:nvPr>
        </p:nvSpPr>
        <p:spPr>
          <a:xfrm>
            <a:off x="455721" y="830178"/>
            <a:ext cx="11251005" cy="560871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000"/>
              <a:buNone/>
            </a:pPr>
            <a:r>
              <a:t/>
            </a:r>
            <a:endParaRPr b="0" i="0" sz="3000" u="none" strike="noStrike">
              <a:solidFill>
                <a:srgbClr val="000000"/>
              </a:solidFill>
              <a:latin typeface="Arial"/>
              <a:ea typeface="Arial"/>
              <a:cs typeface="Arial"/>
              <a:sym typeface="Arial"/>
            </a:endParaRPr>
          </a:p>
          <a:p>
            <a:pPr indent="0" lvl="0" marL="0" rtl="0" algn="l">
              <a:lnSpc>
                <a:spcPct val="90000"/>
              </a:lnSpc>
              <a:spcBef>
                <a:spcPts val="1000"/>
              </a:spcBef>
              <a:spcAft>
                <a:spcPts val="0"/>
              </a:spcAft>
              <a:buClr>
                <a:srgbClr val="000000"/>
              </a:buClr>
              <a:buSzPts val="3000"/>
              <a:buNone/>
            </a:pPr>
            <a:r>
              <a:rPr b="0" i="0" lang="en-PH" sz="3000" u="none" strike="noStrike">
                <a:solidFill>
                  <a:srgbClr val="000000"/>
                </a:solidFill>
                <a:latin typeface="Arial"/>
                <a:ea typeface="Arial"/>
                <a:cs typeface="Arial"/>
                <a:sym typeface="Arial"/>
              </a:rPr>
              <a:t>Panakip butas ang mga ito upang pagtakpan ang kapalpakan ng kasalukuyang administrasyon na bigong tugunan ang mga batayang kahilingan ng masang Pilipino. </a:t>
            </a:r>
            <a:endParaRPr/>
          </a:p>
          <a:p>
            <a:pPr indent="0" lvl="0" marL="0" rtl="0" algn="l">
              <a:lnSpc>
                <a:spcPct val="90000"/>
              </a:lnSpc>
              <a:spcBef>
                <a:spcPts val="1000"/>
              </a:spcBef>
              <a:spcAft>
                <a:spcPts val="0"/>
              </a:spcAft>
              <a:buClr>
                <a:srgbClr val="000000"/>
              </a:buClr>
              <a:buSzPts val="3000"/>
              <a:buNone/>
            </a:pPr>
            <a:r>
              <a:rPr b="0" i="0" lang="en-PH" sz="3000" u="none" strike="noStrike">
                <a:solidFill>
                  <a:srgbClr val="000000"/>
                </a:solidFill>
                <a:latin typeface="Arial"/>
                <a:ea typeface="Arial"/>
                <a:cs typeface="Arial"/>
                <a:sym typeface="Arial"/>
              </a:rPr>
              <a:t>Pinagpapatuloy nito ang mga hakbangin ng mga nagdaang administrasyon: </a:t>
            </a:r>
            <a:endParaRPr/>
          </a:p>
          <a:p>
            <a:pPr indent="-283464" lvl="0" marL="283464" rtl="0" algn="l">
              <a:lnSpc>
                <a:spcPct val="90000"/>
              </a:lnSpc>
              <a:spcBef>
                <a:spcPts val="1000"/>
              </a:spcBef>
              <a:spcAft>
                <a:spcPts val="0"/>
              </a:spcAft>
              <a:buClr>
                <a:srgbClr val="000000"/>
              </a:buClr>
              <a:buSzPts val="3000"/>
              <a:buFont typeface="Arial"/>
              <a:buChar char="•"/>
            </a:pPr>
            <a:r>
              <a:rPr b="0" i="0" lang="en-PH" sz="3000" u="none" strike="noStrike">
                <a:solidFill>
                  <a:srgbClr val="000000"/>
                </a:solidFill>
                <a:latin typeface="Arial"/>
                <a:ea typeface="Arial"/>
                <a:cs typeface="Arial"/>
                <a:sym typeface="Arial"/>
              </a:rPr>
              <a:t>Paglobo ng utang: PhP 15.69 trilyon, Hulyo 2024 </a:t>
            </a:r>
            <a:endParaRPr/>
          </a:p>
          <a:p>
            <a:pPr indent="-283464" lvl="0" marL="283464" rtl="0" algn="l">
              <a:lnSpc>
                <a:spcPct val="90000"/>
              </a:lnSpc>
              <a:spcBef>
                <a:spcPts val="1000"/>
              </a:spcBef>
              <a:spcAft>
                <a:spcPts val="0"/>
              </a:spcAft>
              <a:buClr>
                <a:srgbClr val="000000"/>
              </a:buClr>
              <a:buSzPts val="3000"/>
              <a:buFont typeface="Arial"/>
              <a:buChar char="•"/>
            </a:pPr>
            <a:r>
              <a:rPr b="0" i="0" lang="en-PH" sz="3000" u="none" strike="noStrike">
                <a:solidFill>
                  <a:srgbClr val="000000"/>
                </a:solidFill>
                <a:latin typeface="Arial"/>
                <a:ea typeface="Arial"/>
                <a:cs typeface="Arial"/>
                <a:sym typeface="Arial"/>
              </a:rPr>
              <a:t>Neoliberal na mga polisiya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39"/>
          <p:cNvSpPr txBox="1"/>
          <p:nvPr>
            <p:ph type="title"/>
          </p:nvPr>
        </p:nvSpPr>
        <p:spPr>
          <a:xfrm>
            <a:off x="457199" y="1078103"/>
            <a:ext cx="6725651" cy="1062716"/>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Play"/>
              <a:buNone/>
            </a:pPr>
            <a:r>
              <a:rPr lang="en-PH"/>
              <a:t>Pagkilos ng mga manggagawa</a:t>
            </a:r>
            <a:endParaRPr/>
          </a:p>
        </p:txBody>
      </p:sp>
      <p:pic>
        <p:nvPicPr>
          <p:cNvPr descr="Commuters wait for their ride along Commonwealth Avenue in Quezon City on Monday, September 23, 2024, during the first day of PISTON's two-day transport strike. Maria Tan, ABS-CBN News" id="391" name="Google Shape;391;p39"/>
          <p:cNvPicPr preferRelativeResize="0"/>
          <p:nvPr/>
        </p:nvPicPr>
        <p:blipFill rotWithShape="1">
          <a:blip r:embed="rId3">
            <a:alphaModFix/>
          </a:blip>
          <a:srcRect b="0" l="0" r="0" t="0"/>
          <a:stretch/>
        </p:blipFill>
        <p:spPr>
          <a:xfrm>
            <a:off x="7511715" y="736592"/>
            <a:ext cx="4223084" cy="2808454"/>
          </a:xfrm>
          <a:prstGeom prst="rect">
            <a:avLst/>
          </a:prstGeom>
          <a:noFill/>
          <a:ln>
            <a:noFill/>
          </a:ln>
        </p:spPr>
      </p:pic>
      <p:pic>
        <p:nvPicPr>
          <p:cNvPr id="392" name="Google Shape;392;p39"/>
          <p:cNvPicPr preferRelativeResize="0"/>
          <p:nvPr/>
        </p:nvPicPr>
        <p:blipFill rotWithShape="1">
          <a:blip r:embed="rId4">
            <a:alphaModFix/>
          </a:blip>
          <a:srcRect b="0" l="0" r="0" t="0"/>
          <a:stretch/>
        </p:blipFill>
        <p:spPr>
          <a:xfrm>
            <a:off x="7511715" y="3735458"/>
            <a:ext cx="4223084" cy="2813653"/>
          </a:xfrm>
          <a:prstGeom prst="rect">
            <a:avLst/>
          </a:prstGeom>
          <a:noFill/>
          <a:ln>
            <a:noFill/>
          </a:ln>
        </p:spPr>
      </p:pic>
      <p:sp>
        <p:nvSpPr>
          <p:cNvPr id="393" name="Google Shape;393;p39"/>
          <p:cNvSpPr txBox="1"/>
          <p:nvPr/>
        </p:nvSpPr>
        <p:spPr>
          <a:xfrm>
            <a:off x="7362574" y="6488668"/>
            <a:ext cx="47171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Arial"/>
                <a:ea typeface="Arial"/>
                <a:cs typeface="Arial"/>
                <a:sym typeface="Arial"/>
              </a:rPr>
              <a:t>Image source: https://news.abs-cbn.com/</a:t>
            </a:r>
            <a:endParaRPr sz="1800">
              <a:solidFill>
                <a:schemeClr val="dk1"/>
              </a:solidFill>
              <a:latin typeface="Arial"/>
              <a:ea typeface="Arial"/>
              <a:cs typeface="Arial"/>
              <a:sym typeface="Arial"/>
            </a:endParaRPr>
          </a:p>
        </p:txBody>
      </p:sp>
      <p:sp>
        <p:nvSpPr>
          <p:cNvPr id="394" name="Google Shape;394;p39"/>
          <p:cNvSpPr txBox="1"/>
          <p:nvPr/>
        </p:nvSpPr>
        <p:spPr>
          <a:xfrm>
            <a:off x="457200" y="2140829"/>
            <a:ext cx="5638800" cy="4032900"/>
          </a:xfrm>
          <a:prstGeom prst="rect">
            <a:avLst/>
          </a:prstGeom>
          <a:noFill/>
          <a:ln>
            <a:noFill/>
          </a:ln>
        </p:spPr>
        <p:txBody>
          <a:bodyPr anchorCtr="0" anchor="t" bIns="45700" lIns="91425" spcFirstLastPara="1" rIns="91425" wrap="square" tIns="45700">
            <a:spAutoFit/>
          </a:bodyPr>
          <a:lstStyle/>
          <a:p>
            <a:pPr indent="-431800" lvl="0" marL="457200" marR="0" rtl="0" algn="l">
              <a:spcBef>
                <a:spcPts val="0"/>
              </a:spcBef>
              <a:spcAft>
                <a:spcPts val="0"/>
              </a:spcAft>
              <a:buClr>
                <a:schemeClr val="dk1"/>
              </a:buClr>
              <a:buSzPts val="3200"/>
              <a:buChar char="●"/>
            </a:pPr>
            <a:r>
              <a:rPr lang="en-PH" sz="3200">
                <a:solidFill>
                  <a:schemeClr val="dk1"/>
                </a:solidFill>
              </a:rPr>
              <a:t>Transport Strike</a:t>
            </a:r>
            <a:endParaRPr sz="3200">
              <a:solidFill>
                <a:schemeClr val="dk1"/>
              </a:solidFill>
            </a:endParaRPr>
          </a:p>
          <a:p>
            <a:pPr indent="-431800" lvl="0" marL="457200" marR="0" rtl="0" algn="l">
              <a:spcBef>
                <a:spcPts val="0"/>
              </a:spcBef>
              <a:spcAft>
                <a:spcPts val="0"/>
              </a:spcAft>
              <a:buClr>
                <a:schemeClr val="dk1"/>
              </a:buClr>
              <a:buSzPts val="3200"/>
              <a:buChar char="●"/>
            </a:pPr>
            <a:r>
              <a:rPr lang="en-PH" sz="3200">
                <a:solidFill>
                  <a:schemeClr val="dk1"/>
                </a:solidFill>
              </a:rPr>
              <a:t>Nexperia mass layoff</a:t>
            </a:r>
            <a:endParaRPr sz="3200">
              <a:solidFill>
                <a:schemeClr val="dk1"/>
              </a:solidFill>
            </a:endParaRPr>
          </a:p>
          <a:p>
            <a:pPr indent="-431800" lvl="0" marL="457200" marR="0" rtl="0" algn="l">
              <a:spcBef>
                <a:spcPts val="0"/>
              </a:spcBef>
              <a:spcAft>
                <a:spcPts val="0"/>
              </a:spcAft>
              <a:buClr>
                <a:schemeClr val="dk1"/>
              </a:buClr>
              <a:buSzPts val="3200"/>
              <a:buChar char="●"/>
            </a:pPr>
            <a:r>
              <a:rPr lang="en-PH" sz="3200">
                <a:solidFill>
                  <a:schemeClr val="dk1"/>
                </a:solidFill>
              </a:rPr>
              <a:t>Sofitel layoffs</a:t>
            </a:r>
            <a:endParaRPr sz="3200">
              <a:solidFill>
                <a:schemeClr val="dk1"/>
              </a:solidFill>
            </a:endParaRPr>
          </a:p>
          <a:p>
            <a:pPr indent="-431800" lvl="0" marL="457200" marR="0" rtl="0" algn="l">
              <a:spcBef>
                <a:spcPts val="0"/>
              </a:spcBef>
              <a:spcAft>
                <a:spcPts val="0"/>
              </a:spcAft>
              <a:buClr>
                <a:schemeClr val="dk1"/>
              </a:buClr>
              <a:buSzPts val="3200"/>
              <a:buChar char="●"/>
            </a:pPr>
            <a:r>
              <a:rPr lang="en-PH" sz="3200">
                <a:solidFill>
                  <a:schemeClr val="dk1"/>
                </a:solidFill>
              </a:rPr>
              <a:t>Filinvest Construction Workers’ Strike</a:t>
            </a:r>
            <a:endParaRPr sz="3200">
              <a:solidFill>
                <a:schemeClr val="dk1"/>
              </a:solidFill>
            </a:endParaRPr>
          </a:p>
          <a:p>
            <a:pPr indent="-431800" lvl="0" marL="457200" marR="0" rtl="0" algn="l">
              <a:spcBef>
                <a:spcPts val="0"/>
              </a:spcBef>
              <a:spcAft>
                <a:spcPts val="0"/>
              </a:spcAft>
              <a:buClr>
                <a:schemeClr val="dk1"/>
              </a:buClr>
              <a:buSzPts val="3200"/>
              <a:buChar char="●"/>
            </a:pPr>
            <a:r>
              <a:rPr lang="en-PH" sz="3200">
                <a:solidFill>
                  <a:schemeClr val="dk1"/>
                </a:solidFill>
              </a:rPr>
              <a:t>Bacolod Water District Employees layoffs</a:t>
            </a:r>
            <a:endParaRPr sz="3200">
              <a:solidFill>
                <a:schemeClr val="dk1"/>
              </a:solidFill>
            </a:endParaRPr>
          </a:p>
          <a:p>
            <a:pPr indent="0" lvl="0" marL="0" marR="0" rtl="0" algn="l">
              <a:spcBef>
                <a:spcPts val="0"/>
              </a:spcBef>
              <a:spcAft>
                <a:spcPts val="0"/>
              </a:spcAft>
              <a:buNone/>
            </a:pPr>
            <a:r>
              <a:t/>
            </a:r>
            <a:endParaRPr sz="3200">
              <a:solidFill>
                <a:schemeClr val="dk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40"/>
          <p:cNvSpPr txBox="1"/>
          <p:nvPr>
            <p:ph type="title"/>
          </p:nvPr>
        </p:nvSpPr>
        <p:spPr>
          <a:xfrm>
            <a:off x="457199" y="705124"/>
            <a:ext cx="11272649" cy="1062716"/>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Play"/>
              <a:buNone/>
            </a:pPr>
            <a:r>
              <a:rPr lang="en-PH"/>
              <a:t>Budget 2025</a:t>
            </a:r>
            <a:endParaRPr/>
          </a:p>
        </p:txBody>
      </p:sp>
      <p:pic>
        <p:nvPicPr>
          <p:cNvPr id="401" name="Google Shape;401;p40"/>
          <p:cNvPicPr preferRelativeResize="0"/>
          <p:nvPr/>
        </p:nvPicPr>
        <p:blipFill>
          <a:blip r:embed="rId3">
            <a:alphaModFix/>
          </a:blip>
          <a:stretch>
            <a:fillRect/>
          </a:stretch>
        </p:blipFill>
        <p:spPr>
          <a:xfrm>
            <a:off x="457200" y="1920250"/>
            <a:ext cx="11582399" cy="419215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41"/>
          <p:cNvSpPr txBox="1"/>
          <p:nvPr>
            <p:ph type="title"/>
          </p:nvPr>
        </p:nvSpPr>
        <p:spPr>
          <a:xfrm>
            <a:off x="459674" y="567349"/>
            <a:ext cx="11272500" cy="10626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Play"/>
              <a:buNone/>
            </a:pPr>
            <a:r>
              <a:rPr lang="en-PH"/>
              <a:t>KONKLUSYON</a:t>
            </a:r>
            <a:endParaRPr/>
          </a:p>
        </p:txBody>
      </p:sp>
      <p:pic>
        <p:nvPicPr>
          <p:cNvPr id="408" name="Google Shape;408;p41"/>
          <p:cNvPicPr preferRelativeResize="0"/>
          <p:nvPr/>
        </p:nvPicPr>
        <p:blipFill>
          <a:blip r:embed="rId3">
            <a:alphaModFix/>
          </a:blip>
          <a:stretch>
            <a:fillRect/>
          </a:stretch>
        </p:blipFill>
        <p:spPr>
          <a:xfrm>
            <a:off x="457200" y="1767850"/>
            <a:ext cx="10964249" cy="4628699"/>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g30b5bcf08f0_0_3"/>
          <p:cNvSpPr txBox="1"/>
          <p:nvPr>
            <p:ph type="title"/>
          </p:nvPr>
        </p:nvSpPr>
        <p:spPr>
          <a:xfrm>
            <a:off x="457199" y="705124"/>
            <a:ext cx="11272500" cy="10626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Play"/>
              <a:buNone/>
            </a:pPr>
            <a:r>
              <a:rPr lang="en-PH"/>
              <a:t>KONKLUSYON</a:t>
            </a:r>
            <a:endParaRPr/>
          </a:p>
        </p:txBody>
      </p:sp>
      <p:sp>
        <p:nvSpPr>
          <p:cNvPr id="415" name="Google Shape;415;g30b5bcf08f0_0_3"/>
          <p:cNvSpPr txBox="1"/>
          <p:nvPr/>
        </p:nvSpPr>
        <p:spPr>
          <a:xfrm>
            <a:off x="457200" y="2086925"/>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416" name="Google Shape;416;g30b5bcf08f0_0_3"/>
          <p:cNvSpPr txBox="1"/>
          <p:nvPr/>
        </p:nvSpPr>
        <p:spPr>
          <a:xfrm>
            <a:off x="463962" y="2490139"/>
            <a:ext cx="11264100" cy="18777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lang="en-PH" sz="2800">
                <a:solidFill>
                  <a:schemeClr val="dk1"/>
                </a:solidFill>
              </a:rPr>
              <a:t>Hinog ang kondisyon para paigtingin ang p</a:t>
            </a:r>
            <a:r>
              <a:rPr lang="en-PH" sz="2800">
                <a:solidFill>
                  <a:schemeClr val="dk1"/>
                </a:solidFill>
              </a:rPr>
              <a:t>ag-oorganisa, pagpapalakas ng hanay, at paglaban sa mga patakarang neoliberal na nagdudulot ng pang-aapi at kahirapan.</a:t>
            </a:r>
            <a:endParaRPr sz="2800">
              <a:solidFill>
                <a:schemeClr val="dk1"/>
              </a:solidFill>
            </a:endParaRPr>
          </a:p>
          <a:p>
            <a:pPr indent="0" lvl="0" marL="0" marR="0" rtl="0" algn="l">
              <a:spcBef>
                <a:spcPts val="0"/>
              </a:spcBef>
              <a:spcAft>
                <a:spcPts val="0"/>
              </a:spcAft>
              <a:buNone/>
            </a:pPr>
            <a:r>
              <a:t/>
            </a:r>
            <a:endParaRPr sz="3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4"/>
          <p:cNvSpPr txBox="1"/>
          <p:nvPr>
            <p:ph idx="1" type="body"/>
          </p:nvPr>
        </p:nvSpPr>
        <p:spPr>
          <a:xfrm>
            <a:off x="455721" y="830178"/>
            <a:ext cx="11251005" cy="5366085"/>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200"/>
              <a:buNone/>
            </a:pPr>
            <a:r>
              <a:t/>
            </a:r>
            <a:endParaRPr b="0" i="0" sz="3200" u="none" strike="noStrike">
              <a:solidFill>
                <a:srgbClr val="000000"/>
              </a:solidFill>
              <a:latin typeface="Arial"/>
              <a:ea typeface="Arial"/>
              <a:cs typeface="Arial"/>
              <a:sym typeface="Arial"/>
            </a:endParaRPr>
          </a:p>
          <a:p>
            <a:pPr indent="0" lvl="0" marL="0" rtl="0" algn="l">
              <a:lnSpc>
                <a:spcPct val="90000"/>
              </a:lnSpc>
              <a:spcBef>
                <a:spcPts val="1000"/>
              </a:spcBef>
              <a:spcAft>
                <a:spcPts val="0"/>
              </a:spcAft>
              <a:buClr>
                <a:srgbClr val="000000"/>
              </a:buClr>
              <a:buSzPts val="3200"/>
              <a:buNone/>
            </a:pPr>
            <a:r>
              <a:rPr b="0" i="0" lang="en-PH" sz="3200" u="none" strike="noStrike">
                <a:solidFill>
                  <a:srgbClr val="000000"/>
                </a:solidFill>
                <a:latin typeface="Arial"/>
                <a:ea typeface="Arial"/>
                <a:cs typeface="Arial"/>
                <a:sym typeface="Arial"/>
              </a:rPr>
              <a:t>Sang-ayon sa mga prinsipyo ng neoliberalismo, ipinauubaya sa mga korporasyon ang usapin ng sahod, kalagayan sa trabaho, at iba pang susing usaping paggawa sa paniniwalang ang maluwag na kontrol sa mga korporasyon ang makapagpapalago ng ekonomiya.</a:t>
            </a:r>
            <a:endParaRPr sz="3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5"/>
          <p:cNvSpPr txBox="1"/>
          <p:nvPr>
            <p:ph type="ctrTitle"/>
          </p:nvPr>
        </p:nvSpPr>
        <p:spPr>
          <a:xfrm>
            <a:off x="1524000" y="1143000"/>
            <a:ext cx="9144000" cy="258572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Font typeface="Play"/>
              <a:buNone/>
            </a:pPr>
            <a:r>
              <a:rPr lang="en-PH" sz="6000"/>
              <a:t>SAHOD</a:t>
            </a:r>
            <a:endParaRPr sz="6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6"/>
          <p:cNvSpPr txBox="1"/>
          <p:nvPr>
            <p:ph type="title"/>
          </p:nvPr>
        </p:nvSpPr>
        <p:spPr>
          <a:xfrm>
            <a:off x="457200" y="690880"/>
            <a:ext cx="1126744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Play"/>
              <a:buNone/>
            </a:pPr>
            <a:r>
              <a:rPr lang="en-PH"/>
              <a:t>SAHOD</a:t>
            </a:r>
            <a:endParaRPr/>
          </a:p>
        </p:txBody>
      </p:sp>
      <p:sp>
        <p:nvSpPr>
          <p:cNvPr id="173" name="Google Shape;173;p6"/>
          <p:cNvSpPr txBox="1"/>
          <p:nvPr>
            <p:ph idx="1" type="body"/>
          </p:nvPr>
        </p:nvSpPr>
        <p:spPr>
          <a:xfrm>
            <a:off x="577516" y="1833880"/>
            <a:ext cx="11147124" cy="4333240"/>
          </a:xfrm>
          <a:prstGeom prst="rect">
            <a:avLst/>
          </a:prstGeom>
          <a:noFill/>
          <a:ln>
            <a:noFill/>
          </a:ln>
        </p:spPr>
        <p:txBody>
          <a:bodyPr anchorCtr="0" anchor="t" bIns="45700" lIns="91425" spcFirstLastPara="1" rIns="91425" wrap="square" tIns="45700">
            <a:normAutofit/>
          </a:bodyPr>
          <a:lstStyle/>
          <a:p>
            <a:pPr indent="-457200" lvl="0" marL="457200" rtl="0" algn="l">
              <a:lnSpc>
                <a:spcPct val="150000"/>
              </a:lnSpc>
              <a:spcBef>
                <a:spcPts val="0"/>
              </a:spcBef>
              <a:spcAft>
                <a:spcPts val="0"/>
              </a:spcAft>
              <a:buClr>
                <a:srgbClr val="000000"/>
              </a:buClr>
              <a:buSzPts val="3200"/>
              <a:buFont typeface="Arial"/>
              <a:buChar char="•"/>
            </a:pPr>
            <a:r>
              <a:rPr b="0" i="0" lang="en-PH" sz="3200" u="none" strike="noStrike">
                <a:solidFill>
                  <a:srgbClr val="000000"/>
                </a:solidFill>
                <a:latin typeface="Arial"/>
                <a:ea typeface="Arial"/>
                <a:cs typeface="Arial"/>
                <a:sym typeface="Arial"/>
              </a:rPr>
              <a:t>Tantos ng kahirapan = 15.5% o 17.54 milyong Pilipino</a:t>
            </a:r>
            <a:endParaRPr/>
          </a:p>
          <a:p>
            <a:pPr indent="-457200" lvl="0" marL="457200" rtl="0" algn="l">
              <a:lnSpc>
                <a:spcPct val="150000"/>
              </a:lnSpc>
              <a:spcBef>
                <a:spcPts val="1000"/>
              </a:spcBef>
              <a:spcAft>
                <a:spcPts val="0"/>
              </a:spcAft>
              <a:buClr>
                <a:srgbClr val="000000"/>
              </a:buClr>
              <a:buSzPts val="3200"/>
              <a:buFont typeface="Arial"/>
              <a:buChar char="•"/>
            </a:pPr>
            <a:r>
              <a:rPr lang="en-PH" sz="3200">
                <a:solidFill>
                  <a:srgbClr val="000000"/>
                </a:solidFill>
                <a:latin typeface="Arial"/>
                <a:ea typeface="Arial"/>
                <a:cs typeface="Arial"/>
                <a:sym typeface="Arial"/>
              </a:rPr>
              <a:t>P</a:t>
            </a:r>
            <a:r>
              <a:rPr b="0" i="0" lang="en-PH" sz="3200" u="none" strike="noStrike">
                <a:solidFill>
                  <a:srgbClr val="000000"/>
                </a:solidFill>
                <a:latin typeface="Arial"/>
                <a:ea typeface="Arial"/>
                <a:cs typeface="Arial"/>
                <a:sym typeface="Arial"/>
              </a:rPr>
              <a:t>overty threshold = PhP 92.49 daily per capita </a:t>
            </a:r>
            <a:endParaRPr/>
          </a:p>
          <a:p>
            <a:pPr indent="0" lvl="0" marL="0" rtl="0" algn="l">
              <a:lnSpc>
                <a:spcPct val="150000"/>
              </a:lnSpc>
              <a:spcBef>
                <a:spcPts val="1000"/>
              </a:spcBef>
              <a:spcAft>
                <a:spcPts val="0"/>
              </a:spcAft>
              <a:buClr>
                <a:srgbClr val="000000"/>
              </a:buClr>
              <a:buSzPts val="3200"/>
              <a:buNone/>
            </a:pPr>
            <a:r>
              <a:rPr b="0" i="0" lang="en-PH" sz="3200" u="none" strike="noStrike">
                <a:solidFill>
                  <a:srgbClr val="000000"/>
                </a:solidFill>
                <a:latin typeface="Arial"/>
                <a:ea typeface="Arial"/>
                <a:cs typeface="Arial"/>
                <a:sym typeface="Arial"/>
              </a:rPr>
              <a:t>Kaya naman sa isang bansa kung saan sahod ang pinagkukunan ng kita ng 56% ng mga pamilya, mabigat na salik ang sahod sa pagsidhi o paghupa ng kahirapan sa bansa. </a:t>
            </a:r>
            <a:endParaRPr sz="3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7"/>
          <p:cNvSpPr txBox="1"/>
          <p:nvPr>
            <p:ph type="title"/>
          </p:nvPr>
        </p:nvSpPr>
        <p:spPr>
          <a:xfrm>
            <a:off x="457200" y="690880"/>
            <a:ext cx="1126744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Play"/>
              <a:buNone/>
            </a:pPr>
            <a:r>
              <a:rPr lang="en-PH"/>
              <a:t>SAHOD</a:t>
            </a:r>
            <a:endParaRPr/>
          </a:p>
        </p:txBody>
      </p:sp>
      <p:sp>
        <p:nvSpPr>
          <p:cNvPr id="180" name="Google Shape;180;p7"/>
          <p:cNvSpPr txBox="1"/>
          <p:nvPr>
            <p:ph idx="1" type="body"/>
          </p:nvPr>
        </p:nvSpPr>
        <p:spPr>
          <a:xfrm>
            <a:off x="577516" y="1833880"/>
            <a:ext cx="11147124" cy="363304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3200"/>
              <a:buNone/>
            </a:pPr>
            <a:r>
              <a:rPr lang="en-PH" sz="3200"/>
              <a:t>Dami ng kumikita ng minimum wage at halagang mas mababa rito = 7.3 milyon (Oktubre 2022)</a:t>
            </a:r>
            <a:endParaRPr/>
          </a:p>
          <a:p>
            <a:pPr indent="0" lvl="0" marL="0" rtl="0" algn="l">
              <a:lnSpc>
                <a:spcPct val="100000"/>
              </a:lnSpc>
              <a:spcBef>
                <a:spcPts val="1000"/>
              </a:spcBef>
              <a:spcAft>
                <a:spcPts val="0"/>
              </a:spcAft>
              <a:buClr>
                <a:schemeClr val="dk1"/>
              </a:buClr>
              <a:buSzPts val="3200"/>
              <a:buNone/>
            </a:pPr>
            <a:r>
              <a:rPr lang="en-PH" sz="3200"/>
              <a:t>Sa unang hati ng taong 2024, naglipana ang mga panukalang batas sa Kongreso na layong magpatupad ng pambansang umento sa minimum na sahod. Sa kasalukuyan, walang naisabatas ni-isa sa mga ito.</a:t>
            </a:r>
            <a:endParaRPr/>
          </a:p>
          <a:p>
            <a:pPr indent="0" lvl="0" marL="0" rtl="0" algn="l">
              <a:lnSpc>
                <a:spcPct val="100000"/>
              </a:lnSpc>
              <a:spcBef>
                <a:spcPts val="1000"/>
              </a:spcBef>
              <a:spcAft>
                <a:spcPts val="0"/>
              </a:spcAft>
              <a:buClr>
                <a:schemeClr val="dk1"/>
              </a:buClr>
              <a:buSzPts val="3200"/>
              <a:buNone/>
            </a:pPr>
            <a:r>
              <a:rPr lang="en-PH" sz="3200"/>
              <a:t>January – September 2024 = lima (5) sa 17 rehiyon lamang ang nagpatupad ng umento</a:t>
            </a:r>
            <a:endParaRPr sz="3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8"/>
          <p:cNvSpPr txBox="1"/>
          <p:nvPr>
            <p:ph type="title"/>
          </p:nvPr>
        </p:nvSpPr>
        <p:spPr>
          <a:xfrm>
            <a:off x="457200" y="690880"/>
            <a:ext cx="11267440" cy="11430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Play"/>
              <a:buNone/>
            </a:pPr>
            <a:r>
              <a:rPr lang="en-PH"/>
              <a:t>Mga argumento laban sa makabuluhang umento sa minimum na sahod:</a:t>
            </a:r>
            <a:endParaRPr/>
          </a:p>
        </p:txBody>
      </p:sp>
      <p:sp>
        <p:nvSpPr>
          <p:cNvPr id="187" name="Google Shape;187;p8"/>
          <p:cNvSpPr txBox="1"/>
          <p:nvPr>
            <p:ph idx="1" type="body"/>
          </p:nvPr>
        </p:nvSpPr>
        <p:spPr>
          <a:xfrm>
            <a:off x="564350" y="1917575"/>
            <a:ext cx="8574600" cy="4249500"/>
          </a:xfrm>
          <a:prstGeom prst="rect">
            <a:avLst/>
          </a:prstGeom>
          <a:noFill/>
          <a:ln>
            <a:noFill/>
          </a:ln>
        </p:spPr>
        <p:txBody>
          <a:bodyPr anchorCtr="0" anchor="t" bIns="45700" lIns="91425" spcFirstLastPara="1" rIns="91425" wrap="square" tIns="45700">
            <a:normAutofit fontScale="77500" lnSpcReduction="20000"/>
          </a:bodyPr>
          <a:lstStyle/>
          <a:p>
            <a:pPr indent="-137795" lvl="0" marL="342900" rtl="0" algn="l">
              <a:lnSpc>
                <a:spcPct val="90000"/>
              </a:lnSpc>
              <a:spcBef>
                <a:spcPts val="0"/>
              </a:spcBef>
              <a:spcAft>
                <a:spcPts val="0"/>
              </a:spcAft>
              <a:buClr>
                <a:schemeClr val="dk1"/>
              </a:buClr>
              <a:buSzPct val="100000"/>
              <a:buNone/>
            </a:pPr>
            <a:r>
              <a:t/>
            </a:r>
            <a:endParaRPr b="0" i="0" sz="3800" u="none" strike="noStrike">
              <a:solidFill>
                <a:srgbClr val="000000"/>
              </a:solidFill>
              <a:latin typeface="Arial"/>
              <a:ea typeface="Arial"/>
              <a:cs typeface="Arial"/>
              <a:sym typeface="Arial"/>
            </a:endParaRPr>
          </a:p>
          <a:p>
            <a:pPr indent="-324802" lvl="0" marL="342900" rtl="0" algn="l">
              <a:lnSpc>
                <a:spcPct val="90000"/>
              </a:lnSpc>
              <a:spcBef>
                <a:spcPts val="1000"/>
              </a:spcBef>
              <a:spcAft>
                <a:spcPts val="0"/>
              </a:spcAft>
              <a:buClr>
                <a:srgbClr val="000000"/>
              </a:buClr>
              <a:buSzPct val="100000"/>
              <a:buFont typeface="Play"/>
              <a:buAutoNum type="arabicPeriod"/>
            </a:pPr>
            <a:r>
              <a:rPr b="0" i="0" lang="en-PH" sz="3800" u="none" strike="noStrike">
                <a:solidFill>
                  <a:srgbClr val="000000"/>
                </a:solidFill>
                <a:latin typeface="Arial"/>
                <a:ea typeface="Arial"/>
                <a:cs typeface="Arial"/>
                <a:sym typeface="Arial"/>
              </a:rPr>
              <a:t>Malulugi ang mga MSME </a:t>
            </a:r>
            <a:endParaRPr/>
          </a:p>
          <a:p>
            <a:pPr indent="-324802" lvl="1" marL="914400" rtl="0" algn="l">
              <a:lnSpc>
                <a:spcPct val="90000"/>
              </a:lnSpc>
              <a:spcBef>
                <a:spcPts val="500"/>
              </a:spcBef>
              <a:spcAft>
                <a:spcPts val="0"/>
              </a:spcAft>
              <a:buClr>
                <a:srgbClr val="000000"/>
              </a:buClr>
              <a:buSzPct val="100000"/>
              <a:buAutoNum type="alphaLcPeriod"/>
            </a:pPr>
            <a:r>
              <a:rPr b="0" i="0" lang="en-PH" sz="3800" u="none" strike="noStrike">
                <a:solidFill>
                  <a:srgbClr val="000000"/>
                </a:solidFill>
                <a:latin typeface="Arial"/>
                <a:ea typeface="Arial"/>
                <a:cs typeface="Arial"/>
                <a:sym typeface="Arial"/>
              </a:rPr>
              <a:t>ASPBI 2021, Compensation Expense: MSME – 7%; Large enterprises – 12% </a:t>
            </a:r>
            <a:endParaRPr/>
          </a:p>
          <a:p>
            <a:pPr indent="-137795" lvl="0" marL="342900" rtl="0" algn="l">
              <a:lnSpc>
                <a:spcPct val="90000"/>
              </a:lnSpc>
              <a:spcBef>
                <a:spcPts val="1000"/>
              </a:spcBef>
              <a:spcAft>
                <a:spcPts val="0"/>
              </a:spcAft>
              <a:buClr>
                <a:schemeClr val="dk1"/>
              </a:buClr>
              <a:buSzPct val="100000"/>
              <a:buFont typeface="Play"/>
              <a:buNone/>
            </a:pPr>
            <a:r>
              <a:t/>
            </a:r>
            <a:endParaRPr b="0" i="0" sz="3800" u="none" strike="noStrike">
              <a:solidFill>
                <a:srgbClr val="000000"/>
              </a:solidFill>
              <a:latin typeface="Arial"/>
              <a:ea typeface="Arial"/>
              <a:cs typeface="Arial"/>
              <a:sym typeface="Arial"/>
            </a:endParaRPr>
          </a:p>
          <a:p>
            <a:pPr indent="-324802" lvl="0" marL="342900" rtl="0" algn="l">
              <a:lnSpc>
                <a:spcPct val="90000"/>
              </a:lnSpc>
              <a:spcBef>
                <a:spcPts val="1000"/>
              </a:spcBef>
              <a:spcAft>
                <a:spcPts val="0"/>
              </a:spcAft>
              <a:buClr>
                <a:srgbClr val="000000"/>
              </a:buClr>
              <a:buSzPct val="100000"/>
              <a:buFont typeface="Play"/>
              <a:buAutoNum type="arabicPeriod"/>
            </a:pPr>
            <a:r>
              <a:rPr b="0" i="0" lang="en-PH" sz="3800" u="none" strike="noStrike">
                <a:solidFill>
                  <a:srgbClr val="000000"/>
                </a:solidFill>
                <a:latin typeface="Arial"/>
                <a:ea typeface="Arial"/>
                <a:cs typeface="Arial"/>
                <a:sym typeface="Arial"/>
              </a:rPr>
              <a:t>Inflationary effect</a:t>
            </a:r>
            <a:endParaRPr/>
          </a:p>
          <a:p>
            <a:pPr indent="-324802" lvl="1" marL="914400" rtl="0" algn="l">
              <a:lnSpc>
                <a:spcPct val="90000"/>
              </a:lnSpc>
              <a:spcBef>
                <a:spcPts val="500"/>
              </a:spcBef>
              <a:spcAft>
                <a:spcPts val="0"/>
              </a:spcAft>
              <a:buClr>
                <a:srgbClr val="000000"/>
              </a:buClr>
              <a:buSzPct val="100000"/>
              <a:buAutoNum type="alphaLcPeriod"/>
            </a:pPr>
            <a:r>
              <a:rPr lang="en-PH" sz="3800">
                <a:solidFill>
                  <a:srgbClr val="000000"/>
                </a:solidFill>
              </a:rPr>
              <a:t>Sa tunguhing mapanatili ang tubo, ipa</a:t>
            </a:r>
            <a:r>
              <a:rPr b="0" i="0" lang="en-PH" sz="3800" u="none" strike="noStrike">
                <a:solidFill>
                  <a:srgbClr val="000000"/>
                </a:solidFill>
                <a:latin typeface="Arial"/>
                <a:ea typeface="Arial"/>
                <a:cs typeface="Arial"/>
                <a:sym typeface="Arial"/>
              </a:rPr>
              <a:t>pasa ng mga empresa sa </a:t>
            </a:r>
            <a:r>
              <a:rPr lang="en-PH" sz="3800">
                <a:solidFill>
                  <a:srgbClr val="000000"/>
                </a:solidFill>
              </a:rPr>
              <a:t>mamimili</a:t>
            </a:r>
            <a:r>
              <a:rPr b="0" i="0" lang="en-PH" sz="3800" u="none" strike="noStrike">
                <a:solidFill>
                  <a:srgbClr val="000000"/>
                </a:solidFill>
                <a:latin typeface="Arial"/>
                <a:ea typeface="Arial"/>
                <a:cs typeface="Arial"/>
                <a:sym typeface="Arial"/>
              </a:rPr>
              <a:t> sa pamamagitan ng dagdag presyo ang dagdag gastos dulot ng umento sa sahod</a:t>
            </a:r>
            <a:r>
              <a:rPr lang="en-PH" sz="3800">
                <a:solidFill>
                  <a:srgbClr val="000000"/>
                </a:solidFill>
              </a:rPr>
              <a:t>.</a:t>
            </a:r>
            <a:endParaRPr/>
          </a:p>
          <a:p>
            <a:pPr indent="-245745" lvl="0" marL="342900" rtl="0" algn="l">
              <a:lnSpc>
                <a:spcPct val="90000"/>
              </a:lnSpc>
              <a:spcBef>
                <a:spcPts val="1000"/>
              </a:spcBef>
              <a:spcAft>
                <a:spcPts val="0"/>
              </a:spcAft>
              <a:buClr>
                <a:schemeClr val="dk1"/>
              </a:buClr>
              <a:buSzPct val="100000"/>
              <a:buFont typeface="Play"/>
              <a:buNone/>
            </a:pPr>
            <a:r>
              <a:t/>
            </a:r>
            <a:endParaRPr b="0" i="0" sz="1800" u="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5">
      <a:dk1>
        <a:srgbClr val="000000"/>
      </a:dk1>
      <a:lt1>
        <a:srgbClr val="FFFFFF"/>
      </a:lt1>
      <a:dk2>
        <a:srgbClr val="002147"/>
      </a:dk2>
      <a:lt2>
        <a:srgbClr val="E7E7E7"/>
      </a:lt2>
      <a:accent1>
        <a:srgbClr val="D50032"/>
      </a:accent1>
      <a:accent2>
        <a:srgbClr val="DAA520"/>
      </a:accent2>
      <a:accent3>
        <a:srgbClr val="FF6600"/>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2024-10-11T08:16:07Z</dcterms:created>
  <dc:creator>Anjelika Mae</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